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lvl1pPr>
    <a:lvl2pPr marL="45720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70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70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70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70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4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1143000" y="685800"/>
            <a:ext cx="4572000" cy="3429000"/>
          </a:xfrm>
          <a:prstGeom prst="rect">
            <a:avLst/>
          </a:prstGeom>
        </p:spPr>
        <p:txBody>
          <a:bodyPr/>
          <a:lstStyle/>
          <a:p>
            <a:endParaRPr/>
          </a:p>
        </p:txBody>
      </p:sp>
      <p:sp>
        <p:nvSpPr>
          <p:cNvPr id="280" name="Shape 280"/>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spcBef>
        <a:spcPts val="200"/>
      </a:spcBef>
      <a:defRPr sz="1200">
        <a:solidFill>
          <a:srgbClr val="FFFFFF"/>
        </a:solidFill>
        <a:latin typeface="+mj-lt"/>
        <a:ea typeface="+mj-ea"/>
        <a:cs typeface="+mj-cs"/>
        <a:sym typeface="Arial"/>
      </a:defRPr>
    </a:lvl1pPr>
    <a:lvl2pPr indent="228600" latinLnBrk="0">
      <a:spcBef>
        <a:spcPts val="200"/>
      </a:spcBef>
      <a:defRPr sz="1200">
        <a:solidFill>
          <a:srgbClr val="FFFFFF"/>
        </a:solidFill>
        <a:latin typeface="+mj-lt"/>
        <a:ea typeface="+mj-ea"/>
        <a:cs typeface="+mj-cs"/>
        <a:sym typeface="Arial"/>
      </a:defRPr>
    </a:lvl2pPr>
    <a:lvl3pPr indent="457200" latinLnBrk="0">
      <a:spcBef>
        <a:spcPts val="200"/>
      </a:spcBef>
      <a:defRPr sz="1200">
        <a:solidFill>
          <a:srgbClr val="FFFFFF"/>
        </a:solidFill>
        <a:latin typeface="+mj-lt"/>
        <a:ea typeface="+mj-ea"/>
        <a:cs typeface="+mj-cs"/>
        <a:sym typeface="Arial"/>
      </a:defRPr>
    </a:lvl3pPr>
    <a:lvl4pPr indent="685800" latinLnBrk="0">
      <a:spcBef>
        <a:spcPts val="200"/>
      </a:spcBef>
      <a:defRPr sz="1200">
        <a:solidFill>
          <a:srgbClr val="FFFFFF"/>
        </a:solidFill>
        <a:latin typeface="+mj-lt"/>
        <a:ea typeface="+mj-ea"/>
        <a:cs typeface="+mj-cs"/>
        <a:sym typeface="Arial"/>
      </a:defRPr>
    </a:lvl4pPr>
    <a:lvl5pPr indent="914400" latinLnBrk="0">
      <a:spcBef>
        <a:spcPts val="200"/>
      </a:spcBef>
      <a:defRPr sz="1200">
        <a:solidFill>
          <a:srgbClr val="FFFFFF"/>
        </a:solidFill>
        <a:latin typeface="+mj-lt"/>
        <a:ea typeface="+mj-ea"/>
        <a:cs typeface="+mj-cs"/>
        <a:sym typeface="Arial"/>
      </a:defRPr>
    </a:lvl5pPr>
    <a:lvl6pPr indent="1143000" latinLnBrk="0">
      <a:spcBef>
        <a:spcPts val="200"/>
      </a:spcBef>
      <a:defRPr sz="1200">
        <a:solidFill>
          <a:srgbClr val="FFFFFF"/>
        </a:solidFill>
        <a:latin typeface="+mj-lt"/>
        <a:ea typeface="+mj-ea"/>
        <a:cs typeface="+mj-cs"/>
        <a:sym typeface="Arial"/>
      </a:defRPr>
    </a:lvl6pPr>
    <a:lvl7pPr indent="1371600" latinLnBrk="0">
      <a:spcBef>
        <a:spcPts val="200"/>
      </a:spcBef>
      <a:defRPr sz="1200">
        <a:solidFill>
          <a:srgbClr val="FFFFFF"/>
        </a:solidFill>
        <a:latin typeface="+mj-lt"/>
        <a:ea typeface="+mj-ea"/>
        <a:cs typeface="+mj-cs"/>
        <a:sym typeface="Arial"/>
      </a:defRPr>
    </a:lvl7pPr>
    <a:lvl8pPr indent="1600200" latinLnBrk="0">
      <a:spcBef>
        <a:spcPts val="200"/>
      </a:spcBef>
      <a:defRPr sz="1200">
        <a:solidFill>
          <a:srgbClr val="FFFFFF"/>
        </a:solidFill>
        <a:latin typeface="+mj-lt"/>
        <a:ea typeface="+mj-ea"/>
        <a:cs typeface="+mj-cs"/>
        <a:sym typeface="Arial"/>
      </a:defRPr>
    </a:lvl8pPr>
    <a:lvl9pPr indent="1828800" latinLnBrk="0">
      <a:spcBef>
        <a:spcPts val="200"/>
      </a:spcBef>
      <a:defRPr sz="1200">
        <a:solidFill>
          <a:srgbClr val="FFFFFF"/>
        </a:solidFill>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2"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2130425"/>
            <a:ext cx="7772400" cy="1470025"/>
          </a:xfrm>
          <a:prstGeom prst="rect">
            <a:avLst/>
          </a:prstGeom>
        </p:spPr>
        <p:txBody>
          <a:bodyPr/>
          <a:lstStyle>
            <a:lvl1pPr>
              <a:defRPr sz="4400">
                <a:solidFill>
                  <a:srgbClr val="FFFF99"/>
                </a:solidFill>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lstStyle>
            <a:lvl1pPr marL="0" indent="0" algn="ctr">
              <a:spcBef>
                <a:spcPts val="700"/>
              </a:spcBef>
              <a:buSzTx/>
              <a:buNone/>
              <a:defRPr sz="3200">
                <a:solidFill>
                  <a:srgbClr val="FFFFFF"/>
                </a:solidFill>
              </a:defRPr>
            </a:lvl1pPr>
            <a:lvl2pPr marL="0" indent="0" algn="ctr">
              <a:spcBef>
                <a:spcPts val="700"/>
              </a:spcBef>
              <a:buSzTx/>
              <a:buNone/>
              <a:defRPr sz="3200">
                <a:solidFill>
                  <a:srgbClr val="FFFFFF"/>
                </a:solidFill>
              </a:defRPr>
            </a:lvl2pPr>
            <a:lvl3pPr marL="0" indent="0" algn="ctr">
              <a:spcBef>
                <a:spcPts val="700"/>
              </a:spcBef>
              <a:buSzTx/>
              <a:buNone/>
              <a:defRPr sz="3200">
                <a:solidFill>
                  <a:srgbClr val="FFFFFF"/>
                </a:solidFill>
              </a:defRPr>
            </a:lvl3pPr>
            <a:lvl4pPr marL="0" indent="0" algn="ctr">
              <a:spcBef>
                <a:spcPts val="700"/>
              </a:spcBef>
              <a:buSzTx/>
              <a:buNone/>
              <a:defRPr sz="3200">
                <a:solidFill>
                  <a:srgbClr val="FFFFFF"/>
                </a:solidFill>
              </a:defRPr>
            </a:lvl4pPr>
            <a:lvl5pPr marL="0" indent="0" algn="ctr">
              <a:spcBef>
                <a:spcPts val="700"/>
              </a:spcBef>
              <a:buSzTx/>
              <a:buNone/>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p:spPr>
        <p:txBody>
          <a:bodyPr/>
          <a:lstStyle>
            <a:lvl1pPr>
              <a:defRPr sz="4400">
                <a:solidFill>
                  <a:srgbClr val="FFFF99"/>
                </a:solidFill>
              </a:defRPr>
            </a:lvl1pPr>
          </a:lstStyle>
          <a:p>
            <a:r>
              <a:t>Title Text</a:t>
            </a:r>
          </a:p>
        </p:txBody>
      </p:sp>
      <p:sp>
        <p:nvSpPr>
          <p:cNvPr id="111" name="Body Level One…"/>
          <p:cNvSpPr txBox="1">
            <a:spLocks noGrp="1"/>
          </p:cNvSpPr>
          <p:nvPr>
            <p:ph type="body" idx="1"/>
          </p:nvPr>
        </p:nvSpPr>
        <p:spPr>
          <a:prstGeom prst="rect">
            <a:avLst/>
          </a:prstGeom>
        </p:spPr>
        <p:txBody>
          <a:bodyPr/>
          <a:lstStyle>
            <a:lvl1pPr>
              <a:spcBef>
                <a:spcPts val="700"/>
              </a:spcBef>
              <a:defRPr sz="3200">
                <a:solidFill>
                  <a:srgbClr val="FFFFFF"/>
                </a:solidFill>
              </a:defRPr>
            </a:lvl1pPr>
            <a:lvl2pPr marL="783771" indent="-326571">
              <a:spcBef>
                <a:spcPts val="700"/>
              </a:spcBef>
              <a:defRPr sz="3200">
                <a:solidFill>
                  <a:srgbClr val="FFFFFF"/>
                </a:solidFill>
              </a:defRPr>
            </a:lvl2pPr>
            <a:lvl3pPr marL="1219200" indent="-304800">
              <a:spcBef>
                <a:spcPts val="700"/>
              </a:spcBef>
              <a:defRPr sz="3200">
                <a:solidFill>
                  <a:srgbClr val="FFFFFF"/>
                </a:solidFill>
              </a:defRPr>
            </a:lvl3pPr>
            <a:lvl4pPr marL="1737360" indent="-365760">
              <a:spcBef>
                <a:spcPts val="700"/>
              </a:spcBef>
              <a:defRPr sz="3200">
                <a:solidFill>
                  <a:srgbClr val="FFFFFF"/>
                </a:solidFill>
              </a:defRPr>
            </a:lvl4pPr>
            <a:lvl5pPr marL="2194560" indent="-365760">
              <a:spcBef>
                <a:spcPts val="7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99"/>
                </a:solidFill>
              </a:defRPr>
            </a:lvl1pPr>
          </a:lstStyle>
          <a:p>
            <a:r>
              <a:t>Title Text</a:t>
            </a:r>
          </a:p>
        </p:txBody>
      </p:sp>
      <p:sp>
        <p:nvSpPr>
          <p:cNvPr id="12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None/>
              <a:defRPr sz="2000">
                <a:solidFill>
                  <a:srgbClr val="FFFFFF"/>
                </a:solidFill>
              </a:defRPr>
            </a:lvl1pPr>
            <a:lvl2pPr marL="0" indent="0">
              <a:spcBef>
                <a:spcPts val="400"/>
              </a:spcBef>
              <a:buSzTx/>
              <a:buNone/>
              <a:defRPr sz="2000">
                <a:solidFill>
                  <a:srgbClr val="FFFFFF"/>
                </a:solidFill>
              </a:defRPr>
            </a:lvl2pPr>
            <a:lvl3pPr marL="0" indent="0">
              <a:spcBef>
                <a:spcPts val="400"/>
              </a:spcBef>
              <a:buSzTx/>
              <a:buNone/>
              <a:defRPr sz="2000">
                <a:solidFill>
                  <a:srgbClr val="FFFFFF"/>
                </a:solidFill>
              </a:defRPr>
            </a:lvl3pPr>
            <a:lvl4pPr marL="0" indent="0">
              <a:spcBef>
                <a:spcPts val="400"/>
              </a:spcBef>
              <a:buSzTx/>
              <a:buNone/>
              <a:defRPr sz="2000">
                <a:solidFill>
                  <a:srgbClr val="FFFFFF"/>
                </a:solidFill>
              </a:defRPr>
            </a:lvl4pPr>
            <a:lvl5pPr marL="0" indent="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457200" y="274638"/>
            <a:ext cx="8229600" cy="1143001"/>
          </a:xfrm>
          <a:prstGeom prst="rect">
            <a:avLst/>
          </a:prstGeom>
        </p:spPr>
        <p:txBody>
          <a:bodyPr/>
          <a:lstStyle>
            <a:lvl1pPr>
              <a:defRPr sz="4400">
                <a:solidFill>
                  <a:srgbClr val="FFFF99"/>
                </a:solidFill>
              </a:defRPr>
            </a:lvl1pPr>
          </a:lstStyle>
          <a:p>
            <a:r>
              <a:t>Title Text</a:t>
            </a:r>
          </a:p>
        </p:txBody>
      </p:sp>
      <p:sp>
        <p:nvSpPr>
          <p:cNvPr id="12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solidFill>
                  <a:srgbClr val="FFFFFF"/>
                </a:solidFill>
              </a:defRPr>
            </a:lvl1pPr>
            <a:lvl2pPr marL="790575" indent="-333375">
              <a:spcBef>
                <a:spcPts val="600"/>
              </a:spcBef>
              <a:defRPr sz="2800">
                <a:solidFill>
                  <a:srgbClr val="FFFFFF"/>
                </a:solidFill>
              </a:defRPr>
            </a:lvl2pPr>
            <a:lvl3pPr marL="1234438" indent="-320038">
              <a:spcBef>
                <a:spcPts val="600"/>
              </a:spcBef>
              <a:defRPr sz="2800">
                <a:solidFill>
                  <a:srgbClr val="FFFFFF"/>
                </a:solidFill>
              </a:defRPr>
            </a:lvl3pPr>
            <a:lvl4pPr marL="1727200" indent="-355600">
              <a:spcBef>
                <a:spcPts val="600"/>
              </a:spcBef>
              <a:defRPr sz="2800">
                <a:solidFill>
                  <a:srgbClr val="FFFFFF"/>
                </a:solidFill>
              </a:defRPr>
            </a:lvl4pPr>
            <a:lvl5pPr marL="2184400" indent="-355600">
              <a:spcBef>
                <a:spcPts val="600"/>
              </a:spcBef>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lstStyle>
            <a:lvl1pPr>
              <a:defRPr sz="4400">
                <a:solidFill>
                  <a:srgbClr val="FFFF99"/>
                </a:solidFill>
              </a:defRPr>
            </a:lvl1pPr>
          </a:lstStyle>
          <a:p>
            <a:r>
              <a:t>Title Text</a:t>
            </a:r>
          </a:p>
        </p:txBody>
      </p:sp>
      <p:sp>
        <p:nvSpPr>
          <p:cNvPr id="138" name="Body Level One…"/>
          <p:cNvSpPr txBox="1">
            <a:spLocks noGrp="1"/>
          </p:cNvSpPr>
          <p:nvPr>
            <p:ph type="body" sz="quarter" idx="1"/>
          </p:nvPr>
        </p:nvSpPr>
        <p:spPr>
          <a:xfrm>
            <a:off x="457200" y="1535112"/>
            <a:ext cx="4040188" cy="639763"/>
          </a:xfrm>
          <a:prstGeom prst="rect">
            <a:avLst/>
          </a:prstGeom>
        </p:spPr>
        <p:txBody>
          <a:bodyPr anchor="b"/>
          <a:lstStyle>
            <a:lvl1pPr marL="0" indent="0">
              <a:buSzTx/>
              <a:buNone/>
              <a:defRPr b="1">
                <a:solidFill>
                  <a:srgbClr val="FFFFFF"/>
                </a:solidFill>
              </a:defRPr>
            </a:lvl1pPr>
            <a:lvl2pPr marL="0" indent="0">
              <a:buSzTx/>
              <a:buNone/>
              <a:defRPr b="1">
                <a:solidFill>
                  <a:srgbClr val="FFFFFF"/>
                </a:solidFill>
              </a:defRPr>
            </a:lvl2pPr>
            <a:lvl3pPr marL="0" indent="0">
              <a:buSzTx/>
              <a:buNone/>
              <a:defRPr b="1">
                <a:solidFill>
                  <a:srgbClr val="FFFFFF"/>
                </a:solidFill>
              </a:defRPr>
            </a:lvl3pPr>
            <a:lvl4pPr marL="0" indent="0">
              <a:buSzTx/>
              <a:buNone/>
              <a:defRPr b="1">
                <a:solidFill>
                  <a:srgbClr val="FFFFFF"/>
                </a:solidFill>
              </a:defRPr>
            </a:lvl4pPr>
            <a:lvl5pPr marL="0" indent="0">
              <a:buSzTx/>
              <a:buNone/>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457200" y="274638"/>
            <a:ext cx="8229600" cy="1143001"/>
          </a:xfrm>
          <a:prstGeom prst="rect">
            <a:avLst/>
          </a:prstGeom>
        </p:spPr>
        <p:txBody>
          <a:bodyPr/>
          <a:lstStyle>
            <a:lvl1pPr>
              <a:defRPr sz="4400">
                <a:solidFill>
                  <a:srgbClr val="FFFF99"/>
                </a:solidFill>
              </a:defRPr>
            </a:lvl1pPr>
          </a:lstStyle>
          <a:p>
            <a:r>
              <a:t>Title Text</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3050"/>
            <a:ext cx="3008315" cy="1162050"/>
          </a:xfrm>
          <a:prstGeom prst="rect">
            <a:avLst/>
          </a:prstGeom>
        </p:spPr>
        <p:txBody>
          <a:bodyPr anchor="b"/>
          <a:lstStyle>
            <a:lvl1pPr algn="l">
              <a:defRPr sz="2000" b="1">
                <a:solidFill>
                  <a:srgbClr val="FFFF99"/>
                </a:solidFill>
              </a:defRPr>
            </a:lvl1pPr>
          </a:lstStyle>
          <a:p>
            <a:r>
              <a:t>Title Text</a:t>
            </a:r>
          </a:p>
        </p:txBody>
      </p:sp>
      <p:sp>
        <p:nvSpPr>
          <p:cNvPr id="163" name="Body Level One…"/>
          <p:cNvSpPr txBox="1">
            <a:spLocks noGrp="1"/>
          </p:cNvSpPr>
          <p:nvPr>
            <p:ph type="body" idx="1"/>
          </p:nvPr>
        </p:nvSpPr>
        <p:spPr>
          <a:xfrm>
            <a:off x="3575050" y="273050"/>
            <a:ext cx="5111750" cy="5853113"/>
          </a:xfrm>
          <a:prstGeom prst="rect">
            <a:avLst/>
          </a:prstGeom>
        </p:spPr>
        <p:txBody>
          <a:bodyPr/>
          <a:lstStyle>
            <a:lvl1pPr>
              <a:spcBef>
                <a:spcPts val="700"/>
              </a:spcBef>
              <a:defRPr sz="3200">
                <a:solidFill>
                  <a:srgbClr val="FFFFFF"/>
                </a:solidFill>
              </a:defRPr>
            </a:lvl1pPr>
            <a:lvl2pPr marL="783771" indent="-326571">
              <a:spcBef>
                <a:spcPts val="700"/>
              </a:spcBef>
              <a:defRPr sz="3200">
                <a:solidFill>
                  <a:srgbClr val="FFFFFF"/>
                </a:solidFill>
              </a:defRPr>
            </a:lvl2pPr>
            <a:lvl3pPr marL="1219200" indent="-304800">
              <a:spcBef>
                <a:spcPts val="700"/>
              </a:spcBef>
              <a:defRPr sz="3200">
                <a:solidFill>
                  <a:srgbClr val="FFFFFF"/>
                </a:solidFill>
              </a:defRPr>
            </a:lvl3pPr>
            <a:lvl4pPr marL="1737360" indent="-365760">
              <a:spcBef>
                <a:spcPts val="700"/>
              </a:spcBef>
              <a:defRPr sz="3200">
                <a:solidFill>
                  <a:srgbClr val="FFFFFF"/>
                </a:solidFill>
              </a:defRPr>
            </a:lvl4pPr>
            <a:lvl5pPr marL="2194560" indent="-365760">
              <a:spcBef>
                <a:spcPts val="7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1792288" y="4800600"/>
            <a:ext cx="5486402" cy="566738"/>
          </a:xfrm>
          <a:prstGeom prst="rect">
            <a:avLst/>
          </a:prstGeom>
        </p:spPr>
        <p:txBody>
          <a:bodyPr anchor="b"/>
          <a:lstStyle>
            <a:lvl1pPr algn="l">
              <a:defRPr sz="2000" b="1">
                <a:solidFill>
                  <a:srgbClr val="FFFF99"/>
                </a:solidFill>
              </a:defRPr>
            </a:lvl1pPr>
          </a:lstStyle>
          <a:p>
            <a:r>
              <a:t>Title Text</a:t>
            </a:r>
          </a:p>
        </p:txBody>
      </p:sp>
      <p:sp>
        <p:nvSpPr>
          <p:cNvPr id="17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17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None/>
              <a:defRPr sz="1400">
                <a:solidFill>
                  <a:srgbClr val="FFFFFF"/>
                </a:solidFill>
              </a:defRPr>
            </a:lvl1pPr>
            <a:lvl2pPr marL="0" indent="0">
              <a:spcBef>
                <a:spcPts val="300"/>
              </a:spcBef>
              <a:buSzTx/>
              <a:buNone/>
              <a:defRPr sz="1400">
                <a:solidFill>
                  <a:srgbClr val="FFFFFF"/>
                </a:solidFill>
              </a:defRPr>
            </a:lvl2pPr>
            <a:lvl3pPr marL="0" indent="0">
              <a:spcBef>
                <a:spcPts val="300"/>
              </a:spcBef>
              <a:buSzTx/>
              <a:buNone/>
              <a:defRPr sz="1400">
                <a:solidFill>
                  <a:srgbClr val="FFFFFF"/>
                </a:solidFill>
              </a:defRPr>
            </a:lvl3pPr>
            <a:lvl4pPr marL="0" indent="0">
              <a:spcBef>
                <a:spcPts val="300"/>
              </a:spcBef>
              <a:buSzTx/>
              <a:buNone/>
              <a:defRPr sz="1400">
                <a:solidFill>
                  <a:srgbClr val="FFFFFF"/>
                </a:solidFill>
              </a:defRPr>
            </a:lvl4pPr>
            <a:lvl5pPr marL="0" indent="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182"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183"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184" name="Title Text"/>
          <p:cNvSpPr txBox="1">
            <a:spLocks noGrp="1"/>
          </p:cNvSpPr>
          <p:nvPr>
            <p:ph type="title"/>
          </p:nvPr>
        </p:nvSpPr>
        <p:spPr>
          <a:xfrm>
            <a:off x="685800" y="1905000"/>
            <a:ext cx="7543800" cy="2593975"/>
          </a:xfrm>
          <a:prstGeom prst="rect">
            <a:avLst/>
          </a:prstGeom>
        </p:spPr>
        <p:txBody>
          <a:bodyPr anchor="b"/>
          <a:lstStyle>
            <a:lvl1pPr algn="l">
              <a:defRPr sz="6600" spc="-100">
                <a:solidFill>
                  <a:srgbClr val="675E47"/>
                </a:solidFill>
                <a:latin typeface="Cambria"/>
                <a:ea typeface="Cambria"/>
                <a:cs typeface="Cambria"/>
                <a:sym typeface="Cambria"/>
              </a:defRPr>
            </a:lvl1pPr>
          </a:lstStyle>
          <a:p>
            <a:r>
              <a:t>Title Text</a:t>
            </a:r>
          </a:p>
        </p:txBody>
      </p:sp>
      <p:sp>
        <p:nvSpPr>
          <p:cNvPr id="185" name="Body Level One…"/>
          <p:cNvSpPr txBox="1">
            <a:spLocks noGrp="1"/>
          </p:cNvSpPr>
          <p:nvPr>
            <p:ph type="body" sz="quarter" idx="1"/>
          </p:nvPr>
        </p:nvSpPr>
        <p:spPr>
          <a:xfrm>
            <a:off x="685800" y="4572000"/>
            <a:ext cx="6461760" cy="1066800"/>
          </a:xfrm>
          <a:prstGeom prst="rect">
            <a:avLst/>
          </a:prstGeom>
        </p:spPr>
        <p:txBody>
          <a:bodyPr/>
          <a:lstStyle>
            <a:lvl1pPr marL="0" indent="0">
              <a:spcBef>
                <a:spcPts val="400"/>
              </a:spcBef>
              <a:buSzTx/>
              <a:buNone/>
              <a:defRPr sz="2000">
                <a:solidFill>
                  <a:srgbClr val="8C8B8A"/>
                </a:solidFill>
                <a:latin typeface="Calibri"/>
                <a:ea typeface="Calibri"/>
                <a:cs typeface="Calibri"/>
                <a:sym typeface="Calibri"/>
              </a:defRPr>
            </a:lvl1pPr>
            <a:lvl2pPr marL="0" indent="0">
              <a:spcBef>
                <a:spcPts val="400"/>
              </a:spcBef>
              <a:buSzTx/>
              <a:buNone/>
              <a:defRPr sz="2000">
                <a:solidFill>
                  <a:srgbClr val="8C8B8A"/>
                </a:solidFill>
                <a:latin typeface="Calibri"/>
                <a:ea typeface="Calibri"/>
                <a:cs typeface="Calibri"/>
                <a:sym typeface="Calibri"/>
              </a:defRPr>
            </a:lvl2pPr>
            <a:lvl3pPr marL="0" indent="0">
              <a:spcBef>
                <a:spcPts val="400"/>
              </a:spcBef>
              <a:buSzTx/>
              <a:buNone/>
              <a:defRPr sz="2000">
                <a:solidFill>
                  <a:srgbClr val="8C8B8A"/>
                </a:solidFill>
                <a:latin typeface="Calibri"/>
                <a:ea typeface="Calibri"/>
                <a:cs typeface="Calibri"/>
                <a:sym typeface="Calibri"/>
              </a:defRPr>
            </a:lvl3pPr>
            <a:lvl4pPr marL="0" indent="0">
              <a:spcBef>
                <a:spcPts val="400"/>
              </a:spcBef>
              <a:buSzTx/>
              <a:buNone/>
              <a:defRPr sz="2000">
                <a:solidFill>
                  <a:srgbClr val="8C8B8A"/>
                </a:solidFill>
                <a:latin typeface="Calibri"/>
                <a:ea typeface="Calibri"/>
                <a:cs typeface="Calibri"/>
                <a:sym typeface="Calibri"/>
              </a:defRPr>
            </a:lvl4pPr>
            <a:lvl5pPr marL="0" indent="0">
              <a:spcBef>
                <a:spcPts val="400"/>
              </a:spcBef>
              <a:buSzTx/>
              <a:buNone/>
              <a:defRPr sz="2000">
                <a:solidFill>
                  <a:srgbClr val="8C8B8A"/>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193"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194"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195" name="Title Text"/>
          <p:cNvSpPr txBox="1">
            <a:spLocks noGrp="1"/>
          </p:cNvSpPr>
          <p:nvPr>
            <p:ph type="title"/>
          </p:nvPr>
        </p:nvSpPr>
        <p:spPr>
          <a:xfrm>
            <a:off x="457200" y="274638"/>
            <a:ext cx="7620000" cy="1143001"/>
          </a:xfrm>
          <a:prstGeom prst="rect">
            <a:avLst/>
          </a:prstGeom>
        </p:spPr>
        <p:txBody>
          <a:bodyPr/>
          <a:lstStyle>
            <a:lvl1pPr algn="l">
              <a:defRPr sz="4600" spc="-100">
                <a:solidFill>
                  <a:srgbClr val="675E47"/>
                </a:solidFill>
                <a:latin typeface="Cambria"/>
                <a:ea typeface="Cambria"/>
                <a:cs typeface="Cambria"/>
                <a:sym typeface="Cambria"/>
              </a:defRPr>
            </a:lvl1pPr>
          </a:lstStyle>
          <a:p>
            <a:r>
              <a:t>Title Text</a:t>
            </a:r>
          </a:p>
        </p:txBody>
      </p:sp>
      <p:sp>
        <p:nvSpPr>
          <p:cNvPr id="196" name="Body Level One…"/>
          <p:cNvSpPr txBox="1">
            <a:spLocks noGrp="1"/>
          </p:cNvSpPr>
          <p:nvPr>
            <p:ph type="body" idx="1"/>
          </p:nvPr>
        </p:nvSpPr>
        <p:spPr>
          <a:xfrm>
            <a:off x="457200" y="1600200"/>
            <a:ext cx="7620000" cy="4800600"/>
          </a:xfrm>
          <a:prstGeom prst="rect">
            <a:avLst/>
          </a:prstGeom>
        </p:spPr>
        <p:txBody>
          <a:bodyPr/>
          <a:lstStyle>
            <a:lvl1pPr indent="-228600">
              <a:buClr>
                <a:srgbClr val="A9A57C"/>
              </a:buClr>
              <a:buFont typeface="Arial"/>
              <a:defRPr sz="2200">
                <a:solidFill>
                  <a:srgbClr val="2F2B20"/>
                </a:solidFill>
                <a:latin typeface="Calibri"/>
                <a:ea typeface="Calibri"/>
                <a:cs typeface="Calibri"/>
                <a:sym typeface="Calibri"/>
              </a:defRPr>
            </a:lvl1pPr>
            <a:lvl2pPr marL="662940" indent="-251459">
              <a:buClr>
                <a:srgbClr val="A9A57C"/>
              </a:buClr>
              <a:buFont typeface="Arial"/>
              <a:buChar char="•"/>
              <a:defRPr sz="2200">
                <a:solidFill>
                  <a:srgbClr val="2F2B20"/>
                </a:solidFill>
                <a:latin typeface="Calibri"/>
                <a:ea typeface="Calibri"/>
                <a:cs typeface="Calibri"/>
                <a:sym typeface="Calibri"/>
              </a:defRPr>
            </a:lvl2pPr>
            <a:lvl3pPr marL="1056638" indent="-279400">
              <a:buClr>
                <a:srgbClr val="A9A57C"/>
              </a:buClr>
              <a:buFont typeface="Arial"/>
              <a:defRPr sz="2200">
                <a:solidFill>
                  <a:srgbClr val="2F2B20"/>
                </a:solidFill>
                <a:latin typeface="Calibri"/>
                <a:ea typeface="Calibri"/>
                <a:cs typeface="Calibri"/>
                <a:sym typeface="Calibri"/>
              </a:defRPr>
            </a:lvl3pPr>
            <a:lvl4pPr marL="1365885" indent="-314325">
              <a:buClr>
                <a:srgbClr val="A9A57C"/>
              </a:buClr>
              <a:buFont typeface="Arial"/>
              <a:buChar char="•"/>
              <a:defRPr sz="2200">
                <a:solidFill>
                  <a:srgbClr val="2F2B20"/>
                </a:solidFill>
                <a:latin typeface="Calibri"/>
                <a:ea typeface="Calibri"/>
                <a:cs typeface="Calibri"/>
                <a:sym typeface="Calibri"/>
              </a:defRPr>
            </a:lvl4pPr>
            <a:lvl5pPr marL="1685107" indent="-359227">
              <a:buClr>
                <a:srgbClr val="A9A57C"/>
              </a:buClr>
              <a:buFont typeface="Arial"/>
              <a:buChar char="•"/>
              <a:defRPr sz="2200">
                <a:solidFill>
                  <a:srgbClr val="2F2B2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04"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05"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06" name="Title Text"/>
          <p:cNvSpPr txBox="1">
            <a:spLocks noGrp="1"/>
          </p:cNvSpPr>
          <p:nvPr>
            <p:ph type="title"/>
          </p:nvPr>
        </p:nvSpPr>
        <p:spPr>
          <a:xfrm>
            <a:off x="722312" y="5486400"/>
            <a:ext cx="7659689" cy="1168400"/>
          </a:xfrm>
          <a:prstGeom prst="rect">
            <a:avLst/>
          </a:prstGeom>
        </p:spPr>
        <p:txBody>
          <a:bodyPr anchor="t"/>
          <a:lstStyle>
            <a:lvl1pPr algn="l">
              <a:defRPr cap="all" spc="-100">
                <a:solidFill>
                  <a:srgbClr val="675E47"/>
                </a:solidFill>
                <a:latin typeface="Cambria"/>
                <a:ea typeface="Cambria"/>
                <a:cs typeface="Cambria"/>
                <a:sym typeface="Cambria"/>
              </a:defRPr>
            </a:lvl1pPr>
          </a:lstStyle>
          <a:p>
            <a:r>
              <a:t>Title Text</a:t>
            </a:r>
          </a:p>
        </p:txBody>
      </p:sp>
      <p:sp>
        <p:nvSpPr>
          <p:cNvPr id="207" name="Body Level One…"/>
          <p:cNvSpPr txBox="1">
            <a:spLocks noGrp="1"/>
          </p:cNvSpPr>
          <p:nvPr>
            <p:ph type="body" sz="quarter" idx="1"/>
          </p:nvPr>
        </p:nvSpPr>
        <p:spPr>
          <a:xfrm>
            <a:off x="722312" y="3852862"/>
            <a:ext cx="6135690" cy="1633540"/>
          </a:xfrm>
          <a:prstGeom prst="rect">
            <a:avLst/>
          </a:prstGeom>
        </p:spPr>
        <p:txBody>
          <a:bodyPr anchor="b"/>
          <a:lstStyle>
            <a:lvl1pPr marL="0" indent="0">
              <a:spcBef>
                <a:spcPts val="400"/>
              </a:spcBef>
              <a:buSzTx/>
              <a:buNone/>
              <a:defRPr sz="2000">
                <a:solidFill>
                  <a:srgbClr val="8C8B8A"/>
                </a:solidFill>
                <a:latin typeface="Calibri"/>
                <a:ea typeface="Calibri"/>
                <a:cs typeface="Calibri"/>
                <a:sym typeface="Calibri"/>
              </a:defRPr>
            </a:lvl1pPr>
            <a:lvl2pPr marL="0" indent="0">
              <a:spcBef>
                <a:spcPts val="400"/>
              </a:spcBef>
              <a:buSzTx/>
              <a:buNone/>
              <a:defRPr sz="2000">
                <a:solidFill>
                  <a:srgbClr val="8C8B8A"/>
                </a:solidFill>
                <a:latin typeface="Calibri"/>
                <a:ea typeface="Calibri"/>
                <a:cs typeface="Calibri"/>
                <a:sym typeface="Calibri"/>
              </a:defRPr>
            </a:lvl2pPr>
            <a:lvl3pPr marL="0" indent="0">
              <a:spcBef>
                <a:spcPts val="400"/>
              </a:spcBef>
              <a:buSzTx/>
              <a:buNone/>
              <a:defRPr sz="2000">
                <a:solidFill>
                  <a:srgbClr val="8C8B8A"/>
                </a:solidFill>
                <a:latin typeface="Calibri"/>
                <a:ea typeface="Calibri"/>
                <a:cs typeface="Calibri"/>
                <a:sym typeface="Calibri"/>
              </a:defRPr>
            </a:lvl3pPr>
            <a:lvl4pPr marL="0" indent="0">
              <a:spcBef>
                <a:spcPts val="400"/>
              </a:spcBef>
              <a:buSzTx/>
              <a:buNone/>
              <a:defRPr sz="2000">
                <a:solidFill>
                  <a:srgbClr val="8C8B8A"/>
                </a:solidFill>
                <a:latin typeface="Calibri"/>
                <a:ea typeface="Calibri"/>
                <a:cs typeface="Calibri"/>
                <a:sym typeface="Calibri"/>
              </a:defRPr>
            </a:lvl4pPr>
            <a:lvl5pPr marL="0" indent="0">
              <a:spcBef>
                <a:spcPts val="400"/>
              </a:spcBef>
              <a:buSzTx/>
              <a:buNone/>
              <a:defRPr sz="2000">
                <a:solidFill>
                  <a:srgbClr val="8C8B8A"/>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15"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16"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17" name="Title Text"/>
          <p:cNvSpPr txBox="1">
            <a:spLocks noGrp="1"/>
          </p:cNvSpPr>
          <p:nvPr>
            <p:ph type="title"/>
          </p:nvPr>
        </p:nvSpPr>
        <p:spPr>
          <a:xfrm>
            <a:off x="457200" y="274638"/>
            <a:ext cx="7620000" cy="1143001"/>
          </a:xfrm>
          <a:prstGeom prst="rect">
            <a:avLst/>
          </a:prstGeom>
        </p:spPr>
        <p:txBody>
          <a:bodyPr/>
          <a:lstStyle>
            <a:lvl1pPr algn="l">
              <a:defRPr sz="4600" spc="-100">
                <a:solidFill>
                  <a:srgbClr val="675E47"/>
                </a:solidFill>
                <a:latin typeface="Cambria"/>
                <a:ea typeface="Cambria"/>
                <a:cs typeface="Cambria"/>
                <a:sym typeface="Cambria"/>
              </a:defRPr>
            </a:lvl1pPr>
          </a:lstStyle>
          <a:p>
            <a:r>
              <a:t>Title Text</a:t>
            </a:r>
          </a:p>
        </p:txBody>
      </p:sp>
      <p:sp>
        <p:nvSpPr>
          <p:cNvPr id="218" name="Body Level One…"/>
          <p:cNvSpPr txBox="1">
            <a:spLocks noGrp="1"/>
          </p:cNvSpPr>
          <p:nvPr>
            <p:ph type="body" sz="half" idx="1"/>
          </p:nvPr>
        </p:nvSpPr>
        <p:spPr>
          <a:xfrm>
            <a:off x="457200" y="1536191"/>
            <a:ext cx="3657600" cy="4590290"/>
          </a:xfrm>
          <a:prstGeom prst="rect">
            <a:avLst/>
          </a:prstGeom>
        </p:spPr>
        <p:txBody>
          <a:bodyPr/>
          <a:lstStyle>
            <a:lvl1pPr indent="-228600">
              <a:spcBef>
                <a:spcPts val="600"/>
              </a:spcBef>
              <a:buClr>
                <a:srgbClr val="A9A57C"/>
              </a:buClr>
              <a:buFont typeface="Arial"/>
              <a:defRPr sz="2800">
                <a:solidFill>
                  <a:srgbClr val="2F2B20"/>
                </a:solidFill>
                <a:latin typeface="Calibri"/>
                <a:ea typeface="Calibri"/>
                <a:cs typeface="Calibri"/>
                <a:sym typeface="Calibri"/>
              </a:defRPr>
            </a:lvl1pPr>
            <a:lvl2pPr marL="678180" indent="-266700">
              <a:spcBef>
                <a:spcPts val="600"/>
              </a:spcBef>
              <a:buClr>
                <a:srgbClr val="A9A57C"/>
              </a:buClr>
              <a:buFont typeface="Arial"/>
              <a:buChar char="•"/>
              <a:defRPr sz="2800">
                <a:solidFill>
                  <a:srgbClr val="2F2B20"/>
                </a:solidFill>
                <a:latin typeface="Calibri"/>
                <a:ea typeface="Calibri"/>
                <a:cs typeface="Calibri"/>
                <a:sym typeface="Calibri"/>
              </a:defRPr>
            </a:lvl2pPr>
            <a:lvl3pPr marL="1097278" indent="-320038">
              <a:spcBef>
                <a:spcPts val="600"/>
              </a:spcBef>
              <a:buClr>
                <a:srgbClr val="A9A57C"/>
              </a:buClr>
              <a:buFont typeface="Arial"/>
              <a:defRPr sz="2800">
                <a:solidFill>
                  <a:srgbClr val="2F2B20"/>
                </a:solidFill>
                <a:latin typeface="Calibri"/>
                <a:ea typeface="Calibri"/>
                <a:cs typeface="Calibri"/>
                <a:sym typeface="Calibri"/>
              </a:defRPr>
            </a:lvl3pPr>
            <a:lvl4pPr marL="1407160" indent="-355600">
              <a:spcBef>
                <a:spcPts val="600"/>
              </a:spcBef>
              <a:buClr>
                <a:srgbClr val="A9A57C"/>
              </a:buClr>
              <a:buFont typeface="Arial"/>
              <a:buChar char="•"/>
              <a:defRPr sz="2800">
                <a:solidFill>
                  <a:srgbClr val="2F2B20"/>
                </a:solidFill>
                <a:latin typeface="Calibri"/>
                <a:ea typeface="Calibri"/>
                <a:cs typeface="Calibri"/>
                <a:sym typeface="Calibri"/>
              </a:defRPr>
            </a:lvl4pPr>
            <a:lvl5pPr marL="1681478" indent="-355599">
              <a:spcBef>
                <a:spcPts val="600"/>
              </a:spcBef>
              <a:buClr>
                <a:srgbClr val="A9A57C"/>
              </a:buClr>
              <a:buFont typeface="Arial"/>
              <a:buChar char="•"/>
              <a:defRPr sz="2800">
                <a:solidFill>
                  <a:srgbClr val="2F2B2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26"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27"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28" name="Title Text"/>
          <p:cNvSpPr txBox="1">
            <a:spLocks noGrp="1"/>
          </p:cNvSpPr>
          <p:nvPr>
            <p:ph type="title"/>
          </p:nvPr>
        </p:nvSpPr>
        <p:spPr>
          <a:xfrm>
            <a:off x="457200" y="274638"/>
            <a:ext cx="7620000" cy="1143001"/>
          </a:xfrm>
          <a:prstGeom prst="rect">
            <a:avLst/>
          </a:prstGeom>
        </p:spPr>
        <p:txBody>
          <a:bodyPr/>
          <a:lstStyle>
            <a:lvl1pPr algn="l">
              <a:defRPr sz="4600" spc="-100">
                <a:solidFill>
                  <a:srgbClr val="675E47"/>
                </a:solidFill>
                <a:latin typeface="Cambria"/>
                <a:ea typeface="Cambria"/>
                <a:cs typeface="Cambria"/>
                <a:sym typeface="Cambria"/>
              </a:defRPr>
            </a:lvl1pPr>
          </a:lstStyle>
          <a:p>
            <a:r>
              <a:t>Title Text</a:t>
            </a:r>
          </a:p>
        </p:txBody>
      </p:sp>
      <p:sp>
        <p:nvSpPr>
          <p:cNvPr id="229" name="Body Level One…"/>
          <p:cNvSpPr txBox="1">
            <a:spLocks noGrp="1"/>
          </p:cNvSpPr>
          <p:nvPr>
            <p:ph type="body" sz="quarter" idx="1"/>
          </p:nvPr>
        </p:nvSpPr>
        <p:spPr>
          <a:xfrm>
            <a:off x="457200" y="1535112"/>
            <a:ext cx="3657600" cy="639763"/>
          </a:xfrm>
          <a:prstGeom prst="rect">
            <a:avLst/>
          </a:prstGeom>
        </p:spPr>
        <p:txBody>
          <a:bodyPr anchor="b"/>
          <a:lstStyle>
            <a:lvl1pPr marL="0" indent="0" algn="ctr">
              <a:spcBef>
                <a:spcPts val="400"/>
              </a:spcBef>
              <a:buSzTx/>
              <a:buNone/>
              <a:defRPr sz="2000" b="1">
                <a:solidFill>
                  <a:srgbClr val="675E47"/>
                </a:solidFill>
                <a:latin typeface="Calibri"/>
                <a:ea typeface="Calibri"/>
                <a:cs typeface="Calibri"/>
                <a:sym typeface="Calibri"/>
              </a:defRPr>
            </a:lvl1pPr>
            <a:lvl2pPr marL="0" indent="0" algn="ctr">
              <a:spcBef>
                <a:spcPts val="400"/>
              </a:spcBef>
              <a:buSzTx/>
              <a:buNone/>
              <a:defRPr sz="2000" b="1">
                <a:solidFill>
                  <a:srgbClr val="675E47"/>
                </a:solidFill>
                <a:latin typeface="Calibri"/>
                <a:ea typeface="Calibri"/>
                <a:cs typeface="Calibri"/>
                <a:sym typeface="Calibri"/>
              </a:defRPr>
            </a:lvl2pPr>
            <a:lvl3pPr marL="0" indent="0" algn="ctr">
              <a:spcBef>
                <a:spcPts val="400"/>
              </a:spcBef>
              <a:buSzTx/>
              <a:buNone/>
              <a:defRPr sz="2000" b="1">
                <a:solidFill>
                  <a:srgbClr val="675E47"/>
                </a:solidFill>
                <a:latin typeface="Calibri"/>
                <a:ea typeface="Calibri"/>
                <a:cs typeface="Calibri"/>
                <a:sym typeface="Calibri"/>
              </a:defRPr>
            </a:lvl3pPr>
            <a:lvl4pPr marL="0" indent="0" algn="ctr">
              <a:spcBef>
                <a:spcPts val="400"/>
              </a:spcBef>
              <a:buSzTx/>
              <a:buNone/>
              <a:defRPr sz="2000" b="1">
                <a:solidFill>
                  <a:srgbClr val="675E47"/>
                </a:solidFill>
                <a:latin typeface="Calibri"/>
                <a:ea typeface="Calibri"/>
                <a:cs typeface="Calibri"/>
                <a:sym typeface="Calibri"/>
              </a:defRPr>
            </a:lvl4pPr>
            <a:lvl5pPr marL="0" indent="0" algn="ctr">
              <a:spcBef>
                <a:spcPts val="400"/>
              </a:spcBef>
              <a:buSzTx/>
              <a:buNone/>
              <a:defRPr sz="2000" b="1">
                <a:solidFill>
                  <a:srgbClr val="675E47"/>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0" name="Text Placeholder 4"/>
          <p:cNvSpPr>
            <a:spLocks noGrp="1"/>
          </p:cNvSpPr>
          <p:nvPr>
            <p:ph type="body" sz="quarter" idx="21"/>
          </p:nvPr>
        </p:nvSpPr>
        <p:spPr>
          <a:xfrm>
            <a:off x="4419600" y="1535112"/>
            <a:ext cx="3657600" cy="639764"/>
          </a:xfrm>
          <a:prstGeom prst="rect">
            <a:avLst/>
          </a:prstGeom>
        </p:spPr>
        <p:txBody>
          <a:bodyPr anchor="b"/>
          <a:lstStyle/>
          <a:p>
            <a:endParaRPr/>
          </a:p>
        </p:txBody>
      </p:sp>
      <p:sp>
        <p:nvSpPr>
          <p:cNvPr id="231"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38"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39"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40" name="Title Text"/>
          <p:cNvSpPr txBox="1">
            <a:spLocks noGrp="1"/>
          </p:cNvSpPr>
          <p:nvPr>
            <p:ph type="title"/>
          </p:nvPr>
        </p:nvSpPr>
        <p:spPr>
          <a:xfrm>
            <a:off x="457200" y="274638"/>
            <a:ext cx="7620000" cy="1143001"/>
          </a:xfrm>
          <a:prstGeom prst="rect">
            <a:avLst/>
          </a:prstGeom>
        </p:spPr>
        <p:txBody>
          <a:bodyPr/>
          <a:lstStyle>
            <a:lvl1pPr algn="l">
              <a:defRPr sz="4600" spc="-100">
                <a:solidFill>
                  <a:srgbClr val="675E47"/>
                </a:solidFill>
                <a:latin typeface="Cambria"/>
                <a:ea typeface="Cambria"/>
                <a:cs typeface="Cambria"/>
                <a:sym typeface="Cambria"/>
              </a:defRPr>
            </a:lvl1pPr>
          </a:lstStyle>
          <a:p>
            <a:r>
              <a:t>Title Text</a:t>
            </a:r>
          </a:p>
        </p:txBody>
      </p:sp>
      <p:sp>
        <p:nvSpPr>
          <p:cNvPr id="241"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48"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49"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50"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57"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58"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59" name="Title Text"/>
          <p:cNvSpPr txBox="1">
            <a:spLocks noGrp="1"/>
          </p:cNvSpPr>
          <p:nvPr>
            <p:ph type="title"/>
          </p:nvPr>
        </p:nvSpPr>
        <p:spPr>
          <a:xfrm>
            <a:off x="304800" y="5495544"/>
            <a:ext cx="7772401" cy="594362"/>
          </a:xfrm>
          <a:prstGeom prst="rect">
            <a:avLst/>
          </a:prstGeom>
        </p:spPr>
        <p:txBody>
          <a:bodyPr anchor="b"/>
          <a:lstStyle>
            <a:lvl1pPr>
              <a:defRPr sz="2200" b="1" spc="-100">
                <a:solidFill>
                  <a:srgbClr val="675E47"/>
                </a:solidFill>
                <a:latin typeface="Cambria"/>
                <a:ea typeface="Cambria"/>
                <a:cs typeface="Cambria"/>
                <a:sym typeface="Cambria"/>
              </a:defRPr>
            </a:lvl1pPr>
          </a:lstStyle>
          <a:p>
            <a:r>
              <a:t>Title Text</a:t>
            </a:r>
          </a:p>
        </p:txBody>
      </p:sp>
      <p:sp>
        <p:nvSpPr>
          <p:cNvPr id="260" name="Body Level One…"/>
          <p:cNvSpPr txBox="1">
            <a:spLocks noGrp="1"/>
          </p:cNvSpPr>
          <p:nvPr>
            <p:ph type="body" sz="quarter" idx="1"/>
          </p:nvPr>
        </p:nvSpPr>
        <p:spPr>
          <a:xfrm>
            <a:off x="304799" y="6096000"/>
            <a:ext cx="7772401" cy="609600"/>
          </a:xfrm>
          <a:prstGeom prst="rect">
            <a:avLst/>
          </a:prstGeom>
        </p:spPr>
        <p:txBody>
          <a:bodyPr/>
          <a:lstStyle>
            <a:lvl1pPr marL="0" indent="0" algn="ctr">
              <a:spcBef>
                <a:spcPts val="300"/>
              </a:spcBef>
              <a:buSzTx/>
              <a:buNone/>
              <a:defRPr sz="1600">
                <a:solidFill>
                  <a:srgbClr val="2F2B20"/>
                </a:solidFill>
                <a:latin typeface="Calibri"/>
                <a:ea typeface="Calibri"/>
                <a:cs typeface="Calibri"/>
                <a:sym typeface="Calibri"/>
              </a:defRPr>
            </a:lvl1pPr>
            <a:lvl2pPr marL="0" indent="0" algn="ctr">
              <a:spcBef>
                <a:spcPts val="300"/>
              </a:spcBef>
              <a:buSzTx/>
              <a:buNone/>
              <a:defRPr sz="1600">
                <a:solidFill>
                  <a:srgbClr val="2F2B20"/>
                </a:solidFill>
                <a:latin typeface="Calibri"/>
                <a:ea typeface="Calibri"/>
                <a:cs typeface="Calibri"/>
                <a:sym typeface="Calibri"/>
              </a:defRPr>
            </a:lvl2pPr>
            <a:lvl3pPr marL="0" indent="0" algn="ctr">
              <a:spcBef>
                <a:spcPts val="300"/>
              </a:spcBef>
              <a:buSzTx/>
              <a:buNone/>
              <a:defRPr sz="1600">
                <a:solidFill>
                  <a:srgbClr val="2F2B20"/>
                </a:solidFill>
                <a:latin typeface="Calibri"/>
                <a:ea typeface="Calibri"/>
                <a:cs typeface="Calibri"/>
                <a:sym typeface="Calibri"/>
              </a:defRPr>
            </a:lvl3pPr>
            <a:lvl4pPr marL="0" indent="0" algn="ctr">
              <a:spcBef>
                <a:spcPts val="300"/>
              </a:spcBef>
              <a:buSzTx/>
              <a:buNone/>
              <a:defRPr sz="1600">
                <a:solidFill>
                  <a:srgbClr val="2F2B20"/>
                </a:solidFill>
                <a:latin typeface="Calibri"/>
                <a:ea typeface="Calibri"/>
                <a:cs typeface="Calibri"/>
                <a:sym typeface="Calibri"/>
              </a:defRPr>
            </a:lvl4pPr>
            <a:lvl5pPr marL="0" indent="0" algn="ctr">
              <a:spcBef>
                <a:spcPts val="300"/>
              </a:spcBef>
              <a:buSzTx/>
              <a:buNone/>
              <a:defRPr sz="1600">
                <a:solidFill>
                  <a:srgbClr val="2F2B2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FFFFFF"/>
            </a:gs>
            <a:gs pos="75000">
              <a:srgbClr val="FFFFFF"/>
            </a:gs>
            <a:gs pos="100000">
              <a:srgbClr val="D9D9D9"/>
            </a:gs>
          </a:gsLst>
          <a:path path="circle">
            <a:fillToRect l="50000" t="50000" r="50000" b="50000"/>
          </a:path>
        </a:gradFill>
        <a:effectLst/>
      </p:bgPr>
    </p:bg>
    <p:spTree>
      <p:nvGrpSpPr>
        <p:cNvPr id="1" name=""/>
        <p:cNvGrpSpPr/>
        <p:nvPr/>
      </p:nvGrpSpPr>
      <p:grpSpPr>
        <a:xfrm>
          <a:off x="0" y="0"/>
          <a:ext cx="0" cy="0"/>
          <a:chOff x="0" y="0"/>
          <a:chExt cx="0" cy="0"/>
        </a:xfrm>
      </p:grpSpPr>
      <p:sp>
        <p:nvSpPr>
          <p:cNvPr id="268" name="Rectangle 6"/>
          <p:cNvSpPr/>
          <p:nvPr/>
        </p:nvSpPr>
        <p:spPr>
          <a:xfrm>
            <a:off x="8458200" y="0"/>
            <a:ext cx="685800" cy="6858000"/>
          </a:xfrm>
          <a:prstGeom prst="rect">
            <a:avLst/>
          </a:prstGeom>
          <a:solidFill>
            <a:srgbClr val="675E47"/>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69" name="Rectangle 7"/>
          <p:cNvSpPr/>
          <p:nvPr/>
        </p:nvSpPr>
        <p:spPr>
          <a:xfrm>
            <a:off x="8458200" y="5486400"/>
            <a:ext cx="685800" cy="685800"/>
          </a:xfrm>
          <a:prstGeom prst="rect">
            <a:avLst/>
          </a:prstGeom>
          <a:solidFill>
            <a:srgbClr val="A9A57C"/>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270" name="Title Text"/>
          <p:cNvSpPr txBox="1">
            <a:spLocks noGrp="1"/>
          </p:cNvSpPr>
          <p:nvPr>
            <p:ph type="title"/>
          </p:nvPr>
        </p:nvSpPr>
        <p:spPr>
          <a:xfrm>
            <a:off x="301752" y="5495278"/>
            <a:ext cx="7772401" cy="594628"/>
          </a:xfrm>
          <a:prstGeom prst="rect">
            <a:avLst/>
          </a:prstGeom>
        </p:spPr>
        <p:txBody>
          <a:bodyPr anchor="b"/>
          <a:lstStyle>
            <a:lvl1pPr>
              <a:defRPr sz="2200" b="1" spc="-100">
                <a:solidFill>
                  <a:srgbClr val="675E47"/>
                </a:solidFill>
                <a:latin typeface="Cambria"/>
                <a:ea typeface="Cambria"/>
                <a:cs typeface="Cambria"/>
                <a:sym typeface="Cambria"/>
              </a:defRPr>
            </a:lvl1pPr>
          </a:lstStyle>
          <a:p>
            <a:r>
              <a:t>Title Text</a:t>
            </a:r>
          </a:p>
        </p:txBody>
      </p:sp>
      <p:sp>
        <p:nvSpPr>
          <p:cNvPr id="271" name="Picture Placeholder 2"/>
          <p:cNvSpPr>
            <a:spLocks noGrp="1"/>
          </p:cNvSpPr>
          <p:nvPr>
            <p:ph type="pic" idx="21"/>
          </p:nvPr>
        </p:nvSpPr>
        <p:spPr>
          <a:xfrm>
            <a:off x="0" y="0"/>
            <a:ext cx="8458200" cy="5486400"/>
          </a:xfrm>
          <a:prstGeom prst="rect">
            <a:avLst/>
          </a:prstGeom>
        </p:spPr>
        <p:txBody>
          <a:bodyPr lIns="91439" tIns="45719" rIns="91439" bIns="45719">
            <a:noAutofit/>
          </a:bodyPr>
          <a:lstStyle/>
          <a:p>
            <a:endParaRPr/>
          </a:p>
        </p:txBody>
      </p:sp>
      <p:sp>
        <p:nvSpPr>
          <p:cNvPr id="272" name="Body Level One…"/>
          <p:cNvSpPr txBox="1">
            <a:spLocks noGrp="1"/>
          </p:cNvSpPr>
          <p:nvPr>
            <p:ph type="body" sz="quarter" idx="1"/>
          </p:nvPr>
        </p:nvSpPr>
        <p:spPr>
          <a:xfrm>
            <a:off x="301752" y="6096000"/>
            <a:ext cx="7772401" cy="612649"/>
          </a:xfrm>
          <a:prstGeom prst="rect">
            <a:avLst/>
          </a:prstGeom>
        </p:spPr>
        <p:txBody>
          <a:bodyPr/>
          <a:lstStyle>
            <a:lvl1pPr marL="0" indent="0" algn="ctr">
              <a:spcBef>
                <a:spcPts val="300"/>
              </a:spcBef>
              <a:buSzTx/>
              <a:buNone/>
              <a:defRPr sz="1600">
                <a:solidFill>
                  <a:srgbClr val="2F2B20"/>
                </a:solidFill>
                <a:latin typeface="Calibri"/>
                <a:ea typeface="Calibri"/>
                <a:cs typeface="Calibri"/>
                <a:sym typeface="Calibri"/>
              </a:defRPr>
            </a:lvl1pPr>
            <a:lvl2pPr marL="0" indent="0" algn="ctr">
              <a:spcBef>
                <a:spcPts val="300"/>
              </a:spcBef>
              <a:buSzTx/>
              <a:buNone/>
              <a:defRPr sz="1600">
                <a:solidFill>
                  <a:srgbClr val="2F2B20"/>
                </a:solidFill>
                <a:latin typeface="Calibri"/>
                <a:ea typeface="Calibri"/>
                <a:cs typeface="Calibri"/>
                <a:sym typeface="Calibri"/>
              </a:defRPr>
            </a:lvl2pPr>
            <a:lvl3pPr marL="0" indent="0" algn="ctr">
              <a:spcBef>
                <a:spcPts val="300"/>
              </a:spcBef>
              <a:buSzTx/>
              <a:buNone/>
              <a:defRPr sz="1600">
                <a:solidFill>
                  <a:srgbClr val="2F2B20"/>
                </a:solidFill>
                <a:latin typeface="Calibri"/>
                <a:ea typeface="Calibri"/>
                <a:cs typeface="Calibri"/>
                <a:sym typeface="Calibri"/>
              </a:defRPr>
            </a:lvl3pPr>
            <a:lvl4pPr marL="0" indent="0" algn="ctr">
              <a:spcBef>
                <a:spcPts val="300"/>
              </a:spcBef>
              <a:buSzTx/>
              <a:buNone/>
              <a:defRPr sz="1600">
                <a:solidFill>
                  <a:srgbClr val="2F2B20"/>
                </a:solidFill>
                <a:latin typeface="Calibri"/>
                <a:ea typeface="Calibri"/>
                <a:cs typeface="Calibri"/>
                <a:sym typeface="Calibri"/>
              </a:defRPr>
            </a:lvl4pPr>
            <a:lvl5pPr marL="0" indent="0" algn="ctr">
              <a:spcBef>
                <a:spcPts val="300"/>
              </a:spcBef>
              <a:buSzTx/>
              <a:buNone/>
              <a:defRPr sz="1600">
                <a:solidFill>
                  <a:srgbClr val="2F2B2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8531786" y="5707944"/>
            <a:ext cx="548642" cy="278272"/>
          </a:xfrm>
          <a:prstGeom prst="rect">
            <a:avLst/>
          </a:prstGeom>
          <a:ln w="19050">
            <a:solidFill>
              <a:srgbClr val="FFFFFF"/>
            </a:solidFill>
            <a:round/>
          </a:ln>
        </p:spPr>
        <p:txBody>
          <a:bodyPr wrap="square" lIns="0" tIns="0" rIns="0" bIns="0" anchor="ctr"/>
          <a:lstStyle>
            <a:lvl1pPr algn="ctr">
              <a:spcBef>
                <a:spcPts val="400"/>
              </a:spcBef>
              <a:buSzPct val="100000"/>
              <a:buChar cha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1"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2"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None/>
              <a:defRPr sz="2000"/>
            </a:lvl1pPr>
            <a:lvl2pPr marL="0" indent="0">
              <a:spcBef>
                <a:spcPts val="400"/>
              </a:spcBef>
              <a:buSzTx/>
              <a:buNone/>
              <a:defRPr sz="2000"/>
            </a:lvl2pPr>
            <a:lvl3pPr marL="0" indent="0">
              <a:spcBef>
                <a:spcPts val="400"/>
              </a:spcBef>
              <a:buSzTx/>
              <a:buNone/>
              <a:defRPr sz="2000"/>
            </a:lvl3pPr>
            <a:lvl4pPr marL="0" indent="0">
              <a:spcBef>
                <a:spcPts val="400"/>
              </a:spcBef>
              <a:buSzTx/>
              <a:buNone/>
              <a:defRPr sz="2000"/>
            </a:lvl4pPr>
            <a:lvl5pPr marL="0" indent="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1"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1"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5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3" name="Body Level One…"/>
          <p:cNvSpPr txBox="1">
            <a:spLocks noGrp="1"/>
          </p:cNvSpPr>
          <p:nvPr>
            <p:ph type="body" sz="quarter" idx="1"/>
          </p:nvPr>
        </p:nvSpPr>
        <p:spPr>
          <a:xfrm>
            <a:off x="457200" y="1535112"/>
            <a:ext cx="4040188" cy="639763"/>
          </a:xfrm>
          <a:prstGeom prst="rect">
            <a:avLst/>
          </a:prstGeom>
        </p:spPr>
        <p:txBody>
          <a:bodyPr anchor="b"/>
          <a:lstStyle>
            <a:lvl1pPr marL="0" indent="0">
              <a:buSzTx/>
              <a:buNone/>
              <a:defRPr b="1"/>
            </a:lvl1pPr>
            <a:lvl2pPr marL="0" indent="0">
              <a:buSzTx/>
              <a:buNone/>
              <a:defRPr b="1"/>
            </a:lvl2pPr>
            <a:lvl3pPr marL="0" indent="0">
              <a:buSzTx/>
              <a:buNone/>
              <a:defRPr b="1"/>
            </a:lvl3pPr>
            <a:lvl4pPr marL="0" indent="0">
              <a:buSzTx/>
              <a:buNone/>
              <a:defRPr b="1"/>
            </a:lvl4pPr>
            <a:lvl5pPr marL="0" indent="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62"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1"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79"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80" name="Title Tex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81" name="Body Level One…"/>
          <p:cNvSpPr txBox="1">
            <a:spLocks noGrp="1"/>
          </p:cNvSpPr>
          <p:nvPr>
            <p:ph type="body" idx="1"/>
          </p:nvPr>
        </p:nvSpPr>
        <p:spPr>
          <a:xfrm>
            <a:off x="3575050" y="273050"/>
            <a:ext cx="5111750" cy="5853113"/>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0"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91" name="Title 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92"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None/>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9"/>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30">
            <a:extLst/>
          </a:blip>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381000" y="228600"/>
            <a:ext cx="82296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384894" y="6245225"/>
            <a:ext cx="301907" cy="288822"/>
          </a:xfrm>
          <a:prstGeom prst="rect">
            <a:avLst/>
          </a:prstGeom>
          <a:ln w="12700">
            <a:miter lim="400000"/>
          </a:ln>
        </p:spPr>
        <p:txBody>
          <a:bodyPr wrap="none" lIns="45718" tIns="45718" rIns="45718" bIns="45718">
            <a:spAutoFit/>
          </a:bodyPr>
          <a:lstStyle>
            <a:lvl1pPr algn="r">
              <a:spcBef>
                <a:spcPts val="0"/>
              </a:spcBef>
              <a:buSzTx/>
              <a:buNone/>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FF0000"/>
          </a:solidFill>
          <a:uFillTx/>
          <a:latin typeface="+mj-lt"/>
          <a:ea typeface="+mj-ea"/>
          <a:cs typeface="+mj-cs"/>
          <a:sym typeface="Arial"/>
        </a:defRPr>
      </a:lvl9pPr>
    </p:titleStyle>
    <p:bodyStyle>
      <a:lvl1pPr marL="342900" marR="0" indent="-3429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1pPr>
      <a:lvl2pPr marL="742950" marR="0" indent="-28575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2pPr>
      <a:lvl3pPr marL="11430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3pPr>
      <a:lvl4pPr marL="16002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4pPr>
      <a:lvl5pPr marL="20574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5pPr>
      <a:lvl6pPr marL="25146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6pPr>
      <a:lvl7pPr marL="29718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7pPr>
      <a:lvl8pPr marL="34290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8pPr>
      <a:lvl9pPr marL="3886200" marR="0" indent="-2286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FFFF99"/>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457200" marR="0" indent="0" algn="r" defTabSz="914400" rtl="0" latinLnBrk="0">
        <a:lnSpc>
          <a:spcPct val="100000"/>
        </a:lnSpc>
        <a:spcBef>
          <a:spcPts val="0"/>
        </a:spcBef>
        <a:spcAft>
          <a:spcPts val="0"/>
        </a:spcAft>
        <a:buClrTx/>
        <a:buSzPct val="100000"/>
        <a:buFontTx/>
        <a:buChar char="•"/>
        <a:tabLst/>
        <a:defRPr sz="1400" b="0" i="0" u="none" strike="noStrike" cap="none" spc="0" baseline="0">
          <a:solidFill>
            <a:schemeClr val="tx1"/>
          </a:solidFill>
          <a:uFillTx/>
          <a:latin typeface="+mn-lt"/>
          <a:ea typeface="+mn-ea"/>
          <a:cs typeface="+mn-cs"/>
          <a:sym typeface="Arial"/>
        </a:defRPr>
      </a:lvl2pPr>
      <a:lvl3pPr marL="914400" marR="0" indent="0" algn="r" defTabSz="914400" rtl="0" latinLnBrk="0">
        <a:lnSpc>
          <a:spcPct val="100000"/>
        </a:lnSpc>
        <a:spcBef>
          <a:spcPts val="0"/>
        </a:spcBef>
        <a:spcAft>
          <a:spcPts val="0"/>
        </a:spcAft>
        <a:buClrTx/>
        <a:buSzPct val="100000"/>
        <a:buFontTx/>
        <a:buChar char="•"/>
        <a:tabLst/>
        <a:defRPr sz="1400" b="0" i="0" u="none" strike="noStrike" cap="none" spc="0" baseline="0">
          <a:solidFill>
            <a:schemeClr val="tx1"/>
          </a:solidFill>
          <a:uFillTx/>
          <a:latin typeface="+mn-lt"/>
          <a:ea typeface="+mn-ea"/>
          <a:cs typeface="+mn-cs"/>
          <a:sym typeface="Arial"/>
        </a:defRPr>
      </a:lvl3pPr>
      <a:lvl4pPr marL="1371600" marR="0" indent="0" algn="r" defTabSz="914400" rtl="0" latinLnBrk="0">
        <a:lnSpc>
          <a:spcPct val="100000"/>
        </a:lnSpc>
        <a:spcBef>
          <a:spcPts val="0"/>
        </a:spcBef>
        <a:spcAft>
          <a:spcPts val="0"/>
        </a:spcAft>
        <a:buClrTx/>
        <a:buSzPct val="100000"/>
        <a:buFontTx/>
        <a:buChar char="•"/>
        <a:tabLst/>
        <a:defRPr sz="1400" b="0" i="0" u="none" strike="noStrike" cap="none" spc="0" baseline="0">
          <a:solidFill>
            <a:schemeClr val="tx1"/>
          </a:solidFill>
          <a:uFillTx/>
          <a:latin typeface="+mn-lt"/>
          <a:ea typeface="+mn-ea"/>
          <a:cs typeface="+mn-cs"/>
          <a:sym typeface="Arial"/>
        </a:defRPr>
      </a:lvl4pPr>
      <a:lvl5pPr marL="1828800" marR="0" indent="0" algn="r" defTabSz="914400" rtl="0" latinLnBrk="0">
        <a:lnSpc>
          <a:spcPct val="100000"/>
        </a:lnSpc>
        <a:spcBef>
          <a:spcPts val="0"/>
        </a:spcBef>
        <a:spcAft>
          <a:spcPts val="0"/>
        </a:spcAft>
        <a:buClrTx/>
        <a:buSzPct val="100000"/>
        <a:buFontTx/>
        <a:buChar char="•"/>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fung-international.com/Pics/Egg/fss10.jpg" TargetMode="External"/><Relationship Id="rId2"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hyperlink" Target="http://fung-international.com/Pics/Egg/fss11.jpg" TargetMode="Externa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8" Type="http://schemas.openxmlformats.org/officeDocument/2006/relationships/hyperlink" Target="http://www.fung-international.com/Pics/Bridge/fb15.jpg" TargetMode="External"/><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hyperlink" Target="http://fung-international.com/Pics/Crown/fc40.jpg" TargetMode="External"/><Relationship Id="rId1" Type="http://schemas.openxmlformats.org/officeDocument/2006/relationships/slideLayout" Target="../slideLayouts/slideLayout20.xml"/><Relationship Id="rId6" Type="http://schemas.openxmlformats.org/officeDocument/2006/relationships/hyperlink" Target="http://www.fung-international.com/Pics/Bridge/fb4.jpg" TargetMode="External"/><Relationship Id="rId11" Type="http://schemas.openxmlformats.org/officeDocument/2006/relationships/image" Target="../media/image34.jpeg"/><Relationship Id="rId5" Type="http://schemas.openxmlformats.org/officeDocument/2006/relationships/image" Target="../media/image31.jpeg"/><Relationship Id="rId10" Type="http://schemas.openxmlformats.org/officeDocument/2006/relationships/hyperlink" Target="http://www.fung-international.com/Pics/Bridge/fb1.jpg" TargetMode="External"/><Relationship Id="rId4" Type="http://schemas.openxmlformats.org/officeDocument/2006/relationships/hyperlink" Target="http://www.fung-international.com/Pics/Bridge/fb14.jpg" TargetMode="External"/><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www.fung-international.com/fbridge.htm" TargetMode="Externa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0.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2"/>
          <p:cNvSpPr txBox="1">
            <a:spLocks noGrp="1"/>
          </p:cNvSpPr>
          <p:nvPr>
            <p:ph type="title"/>
          </p:nvPr>
        </p:nvSpPr>
        <p:spPr>
          <a:xfrm>
            <a:off x="457200" y="274638"/>
            <a:ext cx="7620000" cy="1143002"/>
          </a:xfrm>
          <a:prstGeom prst="rect">
            <a:avLst/>
          </a:prstGeom>
        </p:spPr>
        <p:txBody>
          <a:bodyPr/>
          <a:lstStyle/>
          <a:p>
            <a:endParaRPr/>
          </a:p>
        </p:txBody>
      </p:sp>
      <p:pic>
        <p:nvPicPr>
          <p:cNvPr id="283" name="Object 4" descr="Object 4"/>
          <p:cNvPicPr>
            <a:picLocks noChangeAspect="1"/>
          </p:cNvPicPr>
          <p:nvPr/>
        </p:nvPicPr>
        <p:blipFill>
          <a:blip r:embed="rId2">
            <a:extLst/>
          </a:blip>
          <a:stretch>
            <a:fillRect/>
          </a:stretch>
        </p:blipFill>
        <p:spPr>
          <a:xfrm>
            <a:off x="-151068" y="80992"/>
            <a:ext cx="9144001" cy="6856415"/>
          </a:xfrm>
          <a:prstGeom prst="rect">
            <a:avLst/>
          </a:prstGeom>
          <a:ln w="28575">
            <a:solidFill>
              <a:srgbClr val="2F2B20"/>
            </a:solidFill>
            <a:miter/>
          </a:ln>
        </p:spPr>
      </p:pic>
      <p:sp>
        <p:nvSpPr>
          <p:cNvPr id="284" name="Rectangle 5"/>
          <p:cNvSpPr txBox="1"/>
          <p:nvPr/>
        </p:nvSpPr>
        <p:spPr>
          <a:xfrm>
            <a:off x="762000" y="3124200"/>
            <a:ext cx="8382000" cy="769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342900" indent="-342900">
              <a:spcBef>
                <a:spcPts val="1100"/>
              </a:spcBef>
              <a:buSzTx/>
              <a:buNone/>
              <a:defRPr sz="4800" b="1" u="sng">
                <a:solidFill>
                  <a:srgbClr val="FF0066"/>
                </a:solidFill>
                <a:effectLst>
                  <a:outerShdw blurRad="38100" dist="38100" dir="2700000" rotWithShape="0">
                    <a:srgbClr val="000000"/>
                  </a:outerShdw>
                </a:effectLst>
              </a:defRPr>
            </a:lvl1pPr>
          </a:lstStyle>
          <a:p>
            <a:r>
              <a:t> RESIN BONDED BRIDGES</a:t>
            </a:r>
          </a:p>
        </p:txBody>
      </p:sp>
      <p:sp>
        <p:nvSpPr>
          <p:cNvPr id="285" name="RUNGTA COLLEGE OF DENTAL SCIENCES AND RESEARCH"/>
          <p:cNvSpPr txBox="1"/>
          <p:nvPr/>
        </p:nvSpPr>
        <p:spPr>
          <a:xfrm>
            <a:off x="201459" y="1418989"/>
            <a:ext cx="7789754" cy="397039"/>
          </a:xfrm>
          <a:prstGeom prst="rect">
            <a:avLst/>
          </a:prstGeom>
          <a:gradFill>
            <a:gsLst>
              <a:gs pos="0">
                <a:schemeClr val="accent4">
                  <a:lumOff val="34256"/>
                </a:schemeClr>
              </a:gs>
              <a:gs pos="35000">
                <a:srgbClr val="D7D7D7"/>
              </a:gs>
              <a:gs pos="100000">
                <a:schemeClr val="accent4">
                  <a:lumOff val="50167"/>
                </a:schemeClr>
              </a:gs>
            </a:gsLst>
            <a:lin ang="16200000"/>
          </a:gradFill>
          <a:ln>
            <a:solidFill>
              <a:srgbClr val="6D6D6D"/>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100"/>
            </a:lvl1pPr>
          </a:lstStyle>
          <a:p>
            <a:r>
              <a:t>RUNGTA COLLEGE OF DENTAL SCIENCES AND RESEARCH</a:t>
            </a:r>
          </a:p>
        </p:txBody>
      </p:sp>
      <p:sp>
        <p:nvSpPr>
          <p:cNvPr id="286" name="DEPARTMENT OF PROSTHODONTICS"/>
          <p:cNvSpPr txBox="1"/>
          <p:nvPr/>
        </p:nvSpPr>
        <p:spPr>
          <a:xfrm>
            <a:off x="1081443" y="4896692"/>
            <a:ext cx="7487601" cy="54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buSzTx/>
              <a:buNone/>
            </a:lvl1pPr>
          </a:lstStyle>
          <a:p>
            <a:r>
              <a:t>DEPARTMENT OF PROSTHODONTICS</a:t>
            </a:r>
          </a:p>
        </p:txBody>
      </p:sp>
      <p:sp>
        <p:nvSpPr>
          <p:cNvPr id="287" name="PRESENTED BY RUCHA KASHYAP"/>
          <p:cNvSpPr txBox="1"/>
          <p:nvPr/>
        </p:nvSpPr>
        <p:spPr>
          <a:xfrm>
            <a:off x="2346370" y="5509847"/>
            <a:ext cx="5213260" cy="437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400"/>
            </a:lvl1pPr>
          </a:lstStyle>
          <a:p>
            <a:r>
              <a:t>PRESENTED BY RUCHA KASHYAP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2"/>
          <p:cNvSpPr txBox="1">
            <a:spLocks noGrp="1"/>
          </p:cNvSpPr>
          <p:nvPr>
            <p:ph type="title"/>
          </p:nvPr>
        </p:nvSpPr>
        <p:spPr>
          <a:xfrm>
            <a:off x="457200" y="274638"/>
            <a:ext cx="7620000" cy="1143002"/>
          </a:xfrm>
          <a:prstGeom prst="rect">
            <a:avLst/>
          </a:prstGeom>
        </p:spPr>
        <p:txBody>
          <a:bodyPr/>
          <a:lstStyle/>
          <a:p>
            <a:pPr defTabSz="868680">
              <a:defRPr sz="3000" b="1" u="sng">
                <a:solidFill>
                  <a:srgbClr val="FF0066"/>
                </a:solidFill>
              </a:defRPr>
            </a:pPr>
            <a:r>
              <a:t>HISTORY OF RESIN BONDED PROSTHESIS</a:t>
            </a:r>
            <a:br/>
            <a:endParaRPr/>
          </a:p>
        </p:txBody>
      </p:sp>
      <p:sp>
        <p:nvSpPr>
          <p:cNvPr id="321" name="Rectangle 3"/>
          <p:cNvSpPr txBox="1">
            <a:spLocks noGrp="1"/>
          </p:cNvSpPr>
          <p:nvPr>
            <p:ph type="body" idx="1"/>
          </p:nvPr>
        </p:nvSpPr>
        <p:spPr>
          <a:prstGeom prst="rect">
            <a:avLst/>
          </a:prstGeom>
        </p:spPr>
        <p:txBody>
          <a:bodyPr/>
          <a:lstStyle/>
          <a:p>
            <a:pPr>
              <a:lnSpc>
                <a:spcPct val="160000"/>
              </a:lnSpc>
              <a:spcBef>
                <a:spcPts val="400"/>
              </a:spcBef>
              <a:buClr>
                <a:srgbClr val="FF0066"/>
              </a:buClr>
              <a:buFont typeface="Calibri"/>
              <a:buChar char="✵"/>
              <a:defRPr sz="2000" b="1"/>
            </a:pPr>
            <a:r>
              <a:t>Bonded Pontics</a:t>
            </a:r>
          </a:p>
          <a:p>
            <a:pPr>
              <a:lnSpc>
                <a:spcPct val="160000"/>
              </a:lnSpc>
              <a:spcBef>
                <a:spcPts val="400"/>
              </a:spcBef>
              <a:buClr>
                <a:srgbClr val="FF0066"/>
              </a:buClr>
              <a:buFont typeface="Calibri"/>
              <a:buChar char="✵"/>
              <a:defRPr sz="2000" b="1"/>
            </a:pPr>
            <a:r>
              <a:t>Cast Perforated Resin Retained FPD’s </a:t>
            </a:r>
          </a:p>
          <a:p>
            <a:pPr>
              <a:lnSpc>
                <a:spcPct val="160000"/>
              </a:lnSpc>
              <a:spcBef>
                <a:spcPts val="400"/>
              </a:spcBef>
              <a:buClr>
                <a:srgbClr val="FF0066"/>
              </a:buClr>
              <a:buFont typeface="Calibri"/>
              <a:buChar char="✵"/>
              <a:defRPr sz="2000" b="1"/>
            </a:pPr>
            <a:r>
              <a:t>Etched Cast Resin Retained FPD’s</a:t>
            </a:r>
          </a:p>
          <a:p>
            <a:pPr>
              <a:lnSpc>
                <a:spcPct val="160000"/>
              </a:lnSpc>
              <a:spcBef>
                <a:spcPts val="400"/>
              </a:spcBef>
              <a:buClr>
                <a:srgbClr val="FF0066"/>
              </a:buClr>
              <a:buFont typeface="Calibri"/>
              <a:buChar char="✵"/>
              <a:defRPr sz="2000" b="1"/>
            </a:pPr>
            <a:r>
              <a:t>Macroscopic Mechanical Retention Resin Retained FPD’s</a:t>
            </a:r>
          </a:p>
          <a:p>
            <a:pPr>
              <a:lnSpc>
                <a:spcPct val="160000"/>
              </a:lnSpc>
              <a:spcBef>
                <a:spcPts val="400"/>
              </a:spcBef>
              <a:buClr>
                <a:srgbClr val="FF0066"/>
              </a:buClr>
              <a:buFont typeface="Calibri"/>
              <a:buChar char="✵"/>
              <a:defRPr sz="2000" b="1"/>
            </a:pPr>
            <a:r>
              <a:t>Cast Mesh FPD’s</a:t>
            </a:r>
          </a:p>
          <a:p>
            <a:pPr>
              <a:lnSpc>
                <a:spcPct val="160000"/>
              </a:lnSpc>
              <a:spcBef>
                <a:spcPts val="400"/>
              </a:spcBef>
              <a:buClr>
                <a:srgbClr val="FF0066"/>
              </a:buClr>
              <a:buFont typeface="Calibri"/>
              <a:buChar char="✵"/>
              <a:defRPr sz="2000" b="1"/>
            </a:pPr>
            <a:r>
              <a:t>Chemical Bonding Resin Retained FPD’s</a:t>
            </a:r>
          </a:p>
          <a:p>
            <a:pPr>
              <a:lnSpc>
                <a:spcPct val="160000"/>
              </a:lnSpc>
              <a:spcBef>
                <a:spcPts val="400"/>
              </a:spcBef>
              <a:buClr>
                <a:srgbClr val="FF0066"/>
              </a:buClr>
              <a:buFont typeface="Calibri"/>
              <a:buChar char="✵"/>
              <a:defRPr sz="2000" b="1"/>
            </a:pPr>
            <a:r>
              <a:t>Fibre Reinforced Composite Resin FPD’s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BONDED PONTICS</a:t>
            </a:r>
          </a:p>
        </p:txBody>
      </p:sp>
      <p:sp>
        <p:nvSpPr>
          <p:cNvPr id="324" name="Rectangle 3"/>
          <p:cNvSpPr txBox="1">
            <a:spLocks noGrp="1"/>
          </p:cNvSpPr>
          <p:nvPr>
            <p:ph type="body" idx="1"/>
          </p:nvPr>
        </p:nvSpPr>
        <p:spPr>
          <a:prstGeom prst="rect">
            <a:avLst/>
          </a:prstGeom>
        </p:spPr>
        <p:txBody>
          <a:bodyPr/>
          <a:lstStyle/>
          <a:p>
            <a:pPr marL="114300" indent="0">
              <a:lnSpc>
                <a:spcPct val="130000"/>
              </a:lnSpc>
              <a:spcBef>
                <a:spcPts val="400"/>
              </a:spcBef>
              <a:buSzTx/>
              <a:buNone/>
              <a:defRPr sz="2000" b="1"/>
            </a:pPr>
            <a:r>
              <a:t>ACRYLIC RESIN DENTURE TOOTH</a:t>
            </a:r>
          </a:p>
          <a:p>
            <a:pPr>
              <a:lnSpc>
                <a:spcPct val="130000"/>
              </a:lnSpc>
              <a:spcBef>
                <a:spcPts val="400"/>
              </a:spcBef>
              <a:buFont typeface="Calibri"/>
              <a:buChar char="✵"/>
              <a:defRPr sz="2000" b="1">
                <a:solidFill>
                  <a:srgbClr val="FF0066"/>
                </a:solidFill>
              </a:defRPr>
            </a:pPr>
            <a:r>
              <a:t>IBSEN (1974)   </a:t>
            </a:r>
          </a:p>
          <a:p>
            <a:pPr>
              <a:lnSpc>
                <a:spcPct val="130000"/>
              </a:lnSpc>
              <a:spcBef>
                <a:spcPts val="400"/>
              </a:spcBef>
              <a:buFont typeface="Calibri"/>
              <a:buChar char="✵"/>
              <a:defRPr sz="2000" b="1">
                <a:solidFill>
                  <a:srgbClr val="FF0066"/>
                </a:solidFill>
              </a:defRPr>
            </a:pPr>
            <a:r>
              <a:t>BUONOCORE (1975)</a:t>
            </a:r>
          </a:p>
          <a:p>
            <a:pPr>
              <a:lnSpc>
                <a:spcPct val="120000"/>
              </a:lnSpc>
              <a:buFont typeface="Calibri"/>
              <a:buChar char="✵"/>
              <a:defRPr sz="2000" b="1">
                <a:solidFill>
                  <a:srgbClr val="FF0066"/>
                </a:solidFill>
              </a:defRPr>
            </a:pPr>
            <a:endParaRPr/>
          </a:p>
          <a:p>
            <a:pPr marL="114300" indent="0">
              <a:buSzTx/>
              <a:buNone/>
              <a:defRPr sz="2000" b="1">
                <a:solidFill>
                  <a:srgbClr val="FF0066"/>
                </a:solidFill>
              </a:defRPr>
            </a:pPr>
            <a:endParaRPr/>
          </a:p>
          <a:p>
            <a:pPr marL="114300" indent="0">
              <a:buSzTx/>
              <a:buNone/>
              <a:defRPr sz="2000" b="1"/>
            </a:pPr>
            <a:endParaRPr/>
          </a:p>
          <a:p>
            <a:pPr marL="114300" indent="0">
              <a:spcBef>
                <a:spcPts val="400"/>
              </a:spcBef>
              <a:buSzTx/>
              <a:buNone/>
              <a:defRPr sz="2000" b="1"/>
            </a:pPr>
            <a:r>
              <a:t>COMPOSITE RESIN CROWNS</a:t>
            </a:r>
            <a:br/>
            <a:endParaRPr/>
          </a:p>
        </p:txBody>
      </p:sp>
      <p:pic>
        <p:nvPicPr>
          <p:cNvPr id="325" name="Picture 4" descr="Picture 4"/>
          <p:cNvPicPr>
            <a:picLocks noChangeAspect="1"/>
          </p:cNvPicPr>
          <p:nvPr/>
        </p:nvPicPr>
        <p:blipFill>
          <a:blip r:embed="rId2">
            <a:extLst/>
          </a:blip>
          <a:srcRect l="3678" t="10188" r="5518" b="6038"/>
          <a:stretch>
            <a:fillRect/>
          </a:stretch>
        </p:blipFill>
        <p:spPr>
          <a:xfrm>
            <a:off x="5027613" y="1300161"/>
            <a:ext cx="3127376" cy="1974852"/>
          </a:xfrm>
          <a:prstGeom prst="rect">
            <a:avLst/>
          </a:prstGeom>
          <a:ln w="28575">
            <a:solidFill>
              <a:srgbClr val="2F2B20"/>
            </a:solidFill>
            <a:miter/>
          </a:ln>
        </p:spPr>
      </p:pic>
      <p:pic>
        <p:nvPicPr>
          <p:cNvPr id="326" name="Picture 5" descr="Picture 5"/>
          <p:cNvPicPr>
            <a:picLocks noChangeAspect="1"/>
          </p:cNvPicPr>
          <p:nvPr/>
        </p:nvPicPr>
        <p:blipFill>
          <a:blip r:embed="rId3">
            <a:extLst/>
          </a:blip>
          <a:srcRect l="40253" t="66295" r="5922" b="8349"/>
          <a:stretch>
            <a:fillRect/>
          </a:stretch>
        </p:blipFill>
        <p:spPr>
          <a:xfrm>
            <a:off x="5105398" y="3962400"/>
            <a:ext cx="3087692" cy="1981202"/>
          </a:xfrm>
          <a:prstGeom prst="rect">
            <a:avLst/>
          </a:prstGeom>
          <a:ln w="28575">
            <a:solidFill>
              <a:srgbClr val="2F2B20"/>
            </a:solidFill>
            <a:miter/>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2"/>
          <p:cNvSpPr txBox="1">
            <a:spLocks noGrp="1"/>
          </p:cNvSpPr>
          <p:nvPr>
            <p:ph type="title"/>
          </p:nvPr>
        </p:nvSpPr>
        <p:spPr>
          <a:xfrm>
            <a:off x="914400" y="304800"/>
            <a:ext cx="8229600" cy="1143000"/>
          </a:xfrm>
          <a:prstGeom prst="rect">
            <a:avLst/>
          </a:prstGeom>
        </p:spPr>
        <p:txBody>
          <a:bodyPr/>
          <a:lstStyle/>
          <a:p>
            <a:pPr>
              <a:defRPr sz="2400" b="1">
                <a:solidFill>
                  <a:srgbClr val="2F2B20"/>
                </a:solidFill>
              </a:defRPr>
            </a:pPr>
            <a:r>
              <a:t>NATURAL TOOTH PONTIC</a:t>
            </a:r>
            <a:br/>
            <a:endParaRPr/>
          </a:p>
        </p:txBody>
      </p:sp>
      <p:pic>
        <p:nvPicPr>
          <p:cNvPr id="329" name="Picture 6" descr="Picture 6"/>
          <p:cNvPicPr>
            <a:picLocks noChangeAspect="1"/>
          </p:cNvPicPr>
          <p:nvPr/>
        </p:nvPicPr>
        <p:blipFill>
          <a:blip r:embed="rId2">
            <a:extLst/>
          </a:blip>
          <a:srcRect l="40089" t="37674" r="5560" b="36638"/>
          <a:stretch>
            <a:fillRect/>
          </a:stretch>
        </p:blipFill>
        <p:spPr>
          <a:xfrm>
            <a:off x="228600" y="990599"/>
            <a:ext cx="3241675" cy="2209801"/>
          </a:xfrm>
          <a:prstGeom prst="rect">
            <a:avLst/>
          </a:prstGeom>
          <a:ln w="12700">
            <a:miter lim="400000"/>
          </a:ln>
        </p:spPr>
      </p:pic>
      <p:pic>
        <p:nvPicPr>
          <p:cNvPr id="330" name="Picture 7" descr="Picture 7"/>
          <p:cNvPicPr>
            <a:picLocks noChangeAspect="1"/>
          </p:cNvPicPr>
          <p:nvPr/>
        </p:nvPicPr>
        <p:blipFill>
          <a:blip r:embed="rId2">
            <a:extLst/>
          </a:blip>
          <a:srcRect l="41354" t="65996" r="10746" b="8243"/>
          <a:stretch>
            <a:fillRect/>
          </a:stretch>
        </p:blipFill>
        <p:spPr>
          <a:xfrm>
            <a:off x="3124200" y="2743199"/>
            <a:ext cx="2847976" cy="2163765"/>
          </a:xfrm>
          <a:prstGeom prst="rect">
            <a:avLst/>
          </a:prstGeom>
          <a:ln w="12700">
            <a:miter lim="400000"/>
          </a:ln>
        </p:spPr>
      </p:pic>
      <p:pic>
        <p:nvPicPr>
          <p:cNvPr id="331" name="Picture 8" descr="Picture 8"/>
          <p:cNvPicPr>
            <a:picLocks noChangeAspect="1"/>
          </p:cNvPicPr>
          <p:nvPr/>
        </p:nvPicPr>
        <p:blipFill>
          <a:blip r:embed="rId3">
            <a:extLst/>
          </a:blip>
          <a:srcRect l="6725" t="37662" r="40874" b="36211"/>
          <a:stretch>
            <a:fillRect/>
          </a:stretch>
        </p:blipFill>
        <p:spPr>
          <a:xfrm>
            <a:off x="5791198" y="4267198"/>
            <a:ext cx="2819402" cy="2286002"/>
          </a:xfrm>
          <a:prstGeom prst="rect">
            <a:avLst/>
          </a:prstGeom>
          <a:ln w="12700">
            <a:miter lim="400000"/>
          </a:ln>
        </p:spPr>
      </p:pic>
      <p:sp>
        <p:nvSpPr>
          <p:cNvPr id="332" name="Rectangle 9"/>
          <p:cNvSpPr txBox="1"/>
          <p:nvPr/>
        </p:nvSpPr>
        <p:spPr>
          <a:xfrm>
            <a:off x="3962400" y="1219200"/>
            <a:ext cx="4876800" cy="375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0"/>
              </a:spcBef>
              <a:buSzTx/>
              <a:buNone/>
              <a:defRPr sz="2000" b="1">
                <a:solidFill>
                  <a:srgbClr val="FF0066"/>
                </a:solidFill>
              </a:defRPr>
            </a:lvl1pPr>
          </a:lstStyle>
          <a:p>
            <a:r>
              <a:t>SIMONSEN, DAVILLA AND GWINNET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DISADVANTAGES</a:t>
            </a:r>
          </a:p>
        </p:txBody>
      </p:sp>
      <p:sp>
        <p:nvSpPr>
          <p:cNvPr id="335" name="Rectangle 3"/>
          <p:cNvSpPr txBox="1">
            <a:spLocks noGrp="1"/>
          </p:cNvSpPr>
          <p:nvPr>
            <p:ph type="body" idx="1"/>
          </p:nvPr>
        </p:nvSpPr>
        <p:spPr>
          <a:prstGeom prst="rect">
            <a:avLst/>
          </a:prstGeom>
        </p:spPr>
        <p:txBody>
          <a:bodyPr/>
          <a:lstStyle/>
          <a:p>
            <a:pPr>
              <a:lnSpc>
                <a:spcPct val="160000"/>
              </a:lnSpc>
              <a:spcBef>
                <a:spcPts val="400"/>
              </a:spcBef>
              <a:buClr>
                <a:srgbClr val="FF0066"/>
              </a:buClr>
              <a:buFont typeface="Calibri"/>
              <a:buChar char="➢"/>
              <a:defRPr sz="2000" b="1"/>
            </a:pPr>
            <a:r>
              <a:t>Brittle……</a:t>
            </a:r>
          </a:p>
          <a:p>
            <a:pPr>
              <a:lnSpc>
                <a:spcPct val="160000"/>
              </a:lnSpc>
              <a:spcBef>
                <a:spcPts val="400"/>
              </a:spcBef>
              <a:buClr>
                <a:srgbClr val="FF0066"/>
              </a:buClr>
              <a:buFont typeface="Calibri"/>
              <a:buChar char="➢"/>
              <a:defRPr sz="2000" b="1"/>
            </a:pPr>
            <a:r>
              <a:t>Supporting wire…..</a:t>
            </a:r>
          </a:p>
          <a:p>
            <a:pPr>
              <a:lnSpc>
                <a:spcPct val="160000"/>
              </a:lnSpc>
              <a:spcBef>
                <a:spcPts val="400"/>
              </a:spcBef>
              <a:buClr>
                <a:srgbClr val="FF0066"/>
              </a:buClr>
              <a:buFont typeface="Calibri"/>
              <a:buChar char="➢"/>
              <a:defRPr sz="2000" b="1"/>
            </a:pPr>
            <a:r>
              <a:t>Limited to short anterior spans……</a:t>
            </a:r>
          </a:p>
          <a:p>
            <a:pPr>
              <a:lnSpc>
                <a:spcPct val="160000"/>
              </a:lnSpc>
              <a:spcBef>
                <a:spcPts val="400"/>
              </a:spcBef>
              <a:buClr>
                <a:srgbClr val="FF0066"/>
              </a:buClr>
              <a:buFont typeface="Calibri"/>
              <a:buChar char="➢"/>
              <a:defRPr sz="2000" b="1"/>
            </a:pPr>
            <a:r>
              <a:t>Limited lifetime……….</a:t>
            </a:r>
          </a:p>
          <a:p>
            <a:pPr>
              <a:lnSpc>
                <a:spcPct val="160000"/>
              </a:lnSpc>
              <a:spcBef>
                <a:spcPts val="400"/>
              </a:spcBef>
              <a:buClr>
                <a:srgbClr val="FF0066"/>
              </a:buClr>
              <a:buFont typeface="Calibri"/>
              <a:buChar char="➢"/>
              <a:defRPr sz="2000" b="1"/>
            </a:pPr>
            <a:r>
              <a:t>Debonding of resin ………</a:t>
            </a:r>
          </a:p>
          <a:p>
            <a:pPr>
              <a:lnSpc>
                <a:spcPct val="160000"/>
              </a:lnSpc>
              <a:spcBef>
                <a:spcPts val="400"/>
              </a:spcBef>
              <a:buClr>
                <a:srgbClr val="FF0066"/>
              </a:buClr>
              <a:buFont typeface="Calibri"/>
              <a:buChar char="➢"/>
              <a:defRPr sz="2000" b="1"/>
            </a:pPr>
            <a:r>
              <a:t>Subsequent fracture………………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2"/>
          <p:cNvSpPr txBox="1">
            <a:spLocks noGrp="1"/>
          </p:cNvSpPr>
          <p:nvPr>
            <p:ph type="title"/>
          </p:nvPr>
        </p:nvSpPr>
        <p:spPr>
          <a:xfrm>
            <a:off x="228600" y="274638"/>
            <a:ext cx="8686800" cy="1143002"/>
          </a:xfrm>
          <a:prstGeom prst="rect">
            <a:avLst/>
          </a:prstGeom>
        </p:spPr>
        <p:txBody>
          <a:bodyPr/>
          <a:lstStyle/>
          <a:p>
            <a:pPr>
              <a:defRPr sz="2800" b="1">
                <a:solidFill>
                  <a:srgbClr val="FF0066"/>
                </a:solidFill>
              </a:defRPr>
            </a:pPr>
            <a:r>
              <a:t>CAST PERFORATED RESIN – RETAINED FPD’S (MECHANICAL RETENTION)</a:t>
            </a:r>
            <a:r>
              <a:rPr sz="4000" b="0">
                <a:solidFill>
                  <a:srgbClr val="675E47"/>
                </a:solidFill>
              </a:rPr>
              <a:t> </a:t>
            </a:r>
          </a:p>
        </p:txBody>
      </p:sp>
      <p:pic>
        <p:nvPicPr>
          <p:cNvPr id="338" name="Picture 13" descr="Picture 13"/>
          <p:cNvPicPr>
            <a:picLocks noChangeAspect="1"/>
          </p:cNvPicPr>
          <p:nvPr/>
        </p:nvPicPr>
        <p:blipFill>
          <a:blip r:embed="rId2">
            <a:extLst/>
          </a:blip>
          <a:stretch>
            <a:fillRect/>
          </a:stretch>
        </p:blipFill>
        <p:spPr>
          <a:xfrm>
            <a:off x="5102342" y="1447800"/>
            <a:ext cx="4041658" cy="4581153"/>
          </a:xfrm>
          <a:prstGeom prst="rect">
            <a:avLst/>
          </a:prstGeom>
          <a:ln w="12700">
            <a:miter lim="400000"/>
          </a:ln>
        </p:spPr>
      </p:pic>
      <p:sp>
        <p:nvSpPr>
          <p:cNvPr id="339" name="Rectangle 7"/>
          <p:cNvSpPr txBox="1"/>
          <p:nvPr/>
        </p:nvSpPr>
        <p:spPr>
          <a:xfrm>
            <a:off x="152400" y="1524000"/>
            <a:ext cx="5410200" cy="1129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lnSpc>
                <a:spcPct val="130000"/>
              </a:lnSpc>
              <a:spcBef>
                <a:spcPts val="400"/>
              </a:spcBef>
              <a:defRPr sz="2000" b="1" i="1">
                <a:solidFill>
                  <a:srgbClr val="675E47"/>
                </a:solidFill>
              </a:defRPr>
            </a:pPr>
            <a:r>
              <a:t>Rochette bridge </a:t>
            </a:r>
            <a:br/>
            <a:r>
              <a:rPr b="0" i="0">
                <a:solidFill>
                  <a:srgbClr val="2F2B20"/>
                </a:solidFill>
              </a:rPr>
              <a:t>Allen L. Rochette – A French physician    				and Dentist</a:t>
            </a:r>
          </a:p>
        </p:txBody>
      </p:sp>
      <p:pic>
        <p:nvPicPr>
          <p:cNvPr id="340" name="Picture 11" descr="Picture 11"/>
          <p:cNvPicPr>
            <a:picLocks noChangeAspect="1"/>
          </p:cNvPicPr>
          <p:nvPr/>
        </p:nvPicPr>
        <p:blipFill>
          <a:blip r:embed="rId2">
            <a:extLst/>
          </a:blip>
          <a:srcRect l="56699" t="11356" r="3177" b="57910"/>
          <a:stretch>
            <a:fillRect/>
          </a:stretch>
        </p:blipFill>
        <p:spPr>
          <a:xfrm>
            <a:off x="533400" y="2743200"/>
            <a:ext cx="3200400" cy="1828802"/>
          </a:xfrm>
          <a:prstGeom prst="rect">
            <a:avLst/>
          </a:prstGeom>
          <a:ln w="12700">
            <a:miter lim="400000"/>
          </a:ln>
        </p:spPr>
      </p:pic>
      <p:pic>
        <p:nvPicPr>
          <p:cNvPr id="341" name="Picture 14" descr="Picture 14"/>
          <p:cNvPicPr>
            <a:picLocks noChangeAspect="1"/>
          </p:cNvPicPr>
          <p:nvPr/>
        </p:nvPicPr>
        <p:blipFill>
          <a:blip r:embed="rId3">
            <a:extLst/>
          </a:blip>
          <a:srcRect t="21213"/>
          <a:stretch>
            <a:fillRect/>
          </a:stretch>
        </p:blipFill>
        <p:spPr>
          <a:xfrm>
            <a:off x="609600" y="4724398"/>
            <a:ext cx="3200400" cy="16764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3"/>
          <p:cNvSpPr txBox="1">
            <a:spLocks noGrp="1"/>
          </p:cNvSpPr>
          <p:nvPr>
            <p:ph type="body" idx="1"/>
          </p:nvPr>
        </p:nvSpPr>
        <p:spPr>
          <a:prstGeom prst="rect">
            <a:avLst/>
          </a:prstGeom>
        </p:spPr>
        <p:txBody>
          <a:bodyPr/>
          <a:lstStyle/>
          <a:p>
            <a:pPr>
              <a:spcBef>
                <a:spcPts val="0"/>
              </a:spcBef>
              <a:buFont typeface="Calibri"/>
              <a:buChar char="✵"/>
              <a:defRPr sz="2800" b="1">
                <a:solidFill>
                  <a:srgbClr val="FF0066"/>
                </a:solidFill>
              </a:defRPr>
            </a:pPr>
            <a:r>
              <a:t>HOWE AND DENEHY (1977)</a:t>
            </a:r>
          </a:p>
          <a:p>
            <a:pPr>
              <a:spcBef>
                <a:spcPts val="0"/>
              </a:spcBef>
              <a:buFont typeface="Calibri"/>
              <a:buChar char="✵"/>
              <a:defRPr b="1">
                <a:solidFill>
                  <a:srgbClr val="FF0066"/>
                </a:solidFill>
              </a:defRPr>
            </a:pPr>
            <a:endParaRPr/>
          </a:p>
          <a:p>
            <a:pPr>
              <a:spcBef>
                <a:spcPts val="0"/>
              </a:spcBef>
              <a:buFont typeface="Calibri"/>
              <a:buChar char="✵"/>
              <a:defRPr b="1">
                <a:solidFill>
                  <a:srgbClr val="FF0066"/>
                </a:solidFill>
              </a:defRPr>
            </a:pPr>
            <a:endParaRPr/>
          </a:p>
          <a:p>
            <a:pPr>
              <a:spcBef>
                <a:spcPts val="0"/>
              </a:spcBef>
              <a:buFont typeface="Calibri"/>
              <a:buChar char="✵"/>
              <a:defRPr>
                <a:solidFill>
                  <a:srgbClr val="FF0066"/>
                </a:solidFill>
              </a:defRPr>
            </a:pPr>
            <a:endParaRPr/>
          </a:p>
          <a:p>
            <a:pPr>
              <a:spcBef>
                <a:spcPts val="0"/>
              </a:spcBef>
              <a:buFont typeface="Calibri"/>
              <a:buChar char="✵"/>
              <a:defRPr>
                <a:solidFill>
                  <a:srgbClr val="FF0066"/>
                </a:solidFill>
              </a:defRPr>
            </a:pPr>
            <a:endParaRPr/>
          </a:p>
          <a:p>
            <a:pPr>
              <a:spcBef>
                <a:spcPts val="0"/>
              </a:spcBef>
              <a:buFont typeface="Calibri"/>
              <a:buChar char="✵"/>
              <a:defRPr sz="2800" b="1">
                <a:solidFill>
                  <a:srgbClr val="FF0066"/>
                </a:solidFill>
              </a:defRPr>
            </a:pPr>
            <a:r>
              <a:t>LIVADITIS</a:t>
            </a:r>
          </a:p>
        </p:txBody>
      </p:sp>
      <p:pic>
        <p:nvPicPr>
          <p:cNvPr id="344" name="Picture 4" descr="Picture 4"/>
          <p:cNvPicPr>
            <a:picLocks noChangeAspect="1"/>
          </p:cNvPicPr>
          <p:nvPr/>
        </p:nvPicPr>
        <p:blipFill>
          <a:blip r:embed="rId2">
            <a:extLst/>
          </a:blip>
          <a:srcRect l="6624" t="66061" r="40787" b="7788"/>
          <a:stretch>
            <a:fillRect/>
          </a:stretch>
        </p:blipFill>
        <p:spPr>
          <a:xfrm>
            <a:off x="5638798" y="762000"/>
            <a:ext cx="3200402" cy="2057400"/>
          </a:xfrm>
          <a:prstGeom prst="rect">
            <a:avLst/>
          </a:prstGeom>
          <a:ln w="12700">
            <a:miter lim="400000"/>
          </a:ln>
        </p:spPr>
      </p:pic>
      <p:pic>
        <p:nvPicPr>
          <p:cNvPr id="345" name="Picture 5" descr="Picture 5"/>
          <p:cNvPicPr>
            <a:picLocks noChangeAspect="1"/>
          </p:cNvPicPr>
          <p:nvPr/>
        </p:nvPicPr>
        <p:blipFill>
          <a:blip r:embed="rId3">
            <a:extLst/>
          </a:blip>
          <a:srcRect l="39949" t="69641" r="4973" b="9087"/>
          <a:stretch>
            <a:fillRect/>
          </a:stretch>
        </p:blipFill>
        <p:spPr>
          <a:xfrm>
            <a:off x="5714999" y="3200400"/>
            <a:ext cx="3240090" cy="1981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tangle 3"/>
          <p:cNvSpPr txBox="1">
            <a:spLocks noGrp="1"/>
          </p:cNvSpPr>
          <p:nvPr>
            <p:ph type="body" idx="1"/>
          </p:nvPr>
        </p:nvSpPr>
        <p:spPr>
          <a:xfrm>
            <a:off x="533400" y="457200"/>
            <a:ext cx="8229600" cy="5638800"/>
          </a:xfrm>
          <a:prstGeom prst="rect">
            <a:avLst/>
          </a:prstGeom>
        </p:spPr>
        <p:txBody>
          <a:bodyPr/>
          <a:lstStyle/>
          <a:p>
            <a:pPr>
              <a:lnSpc>
                <a:spcPct val="150000"/>
              </a:lnSpc>
              <a:spcBef>
                <a:spcPts val="400"/>
              </a:spcBef>
              <a:buFont typeface="Calibri"/>
              <a:buChar char="✵"/>
              <a:defRPr sz="2000" b="1">
                <a:solidFill>
                  <a:srgbClr val="FF0066"/>
                </a:solidFill>
              </a:defRPr>
            </a:pPr>
            <a:r>
              <a:t>ADVANTAGES</a:t>
            </a:r>
          </a:p>
          <a:p>
            <a:pPr>
              <a:lnSpc>
                <a:spcPct val="150000"/>
              </a:lnSpc>
              <a:spcBef>
                <a:spcPts val="400"/>
              </a:spcBef>
              <a:defRPr sz="2000" b="1">
                <a:solidFill>
                  <a:srgbClr val="675E47"/>
                </a:solidFill>
              </a:defRPr>
            </a:pPr>
            <a:r>
              <a:t>Can see the retentive perforations</a:t>
            </a:r>
          </a:p>
          <a:p>
            <a:pPr>
              <a:lnSpc>
                <a:spcPct val="150000"/>
              </a:lnSpc>
              <a:spcBef>
                <a:spcPts val="400"/>
              </a:spcBef>
              <a:defRPr sz="2000" b="1">
                <a:solidFill>
                  <a:srgbClr val="675E47"/>
                </a:solidFill>
              </a:defRPr>
            </a:pPr>
            <a:r>
              <a:t>Removal is easy by cutting composite resin</a:t>
            </a:r>
          </a:p>
          <a:p>
            <a:pPr>
              <a:lnSpc>
                <a:spcPct val="150000"/>
              </a:lnSpc>
              <a:spcBef>
                <a:spcPts val="400"/>
              </a:spcBef>
              <a:defRPr sz="2000" b="1">
                <a:solidFill>
                  <a:srgbClr val="675E47"/>
                </a:solidFill>
              </a:defRPr>
            </a:pPr>
            <a:r>
              <a:t>No metal etching</a:t>
            </a:r>
          </a:p>
          <a:p>
            <a:pPr marL="114300" indent="0">
              <a:lnSpc>
                <a:spcPct val="150000"/>
              </a:lnSpc>
              <a:buSzTx/>
              <a:buNone/>
              <a:defRPr sz="2000" b="1">
                <a:solidFill>
                  <a:srgbClr val="675E47"/>
                </a:solidFill>
              </a:defRPr>
            </a:pPr>
            <a:endParaRPr/>
          </a:p>
          <a:p>
            <a:pPr>
              <a:lnSpc>
                <a:spcPct val="150000"/>
              </a:lnSpc>
              <a:spcBef>
                <a:spcPts val="400"/>
              </a:spcBef>
              <a:buFont typeface="Calibri"/>
              <a:buChar char="✵"/>
              <a:defRPr sz="2000" b="1">
                <a:solidFill>
                  <a:srgbClr val="FF0066"/>
                </a:solidFill>
              </a:defRPr>
            </a:pPr>
            <a:r>
              <a:t>DISADVANTAGES</a:t>
            </a:r>
          </a:p>
          <a:p>
            <a:pPr>
              <a:lnSpc>
                <a:spcPct val="150000"/>
              </a:lnSpc>
              <a:spcBef>
                <a:spcPts val="400"/>
              </a:spcBef>
              <a:defRPr sz="2000" b="1">
                <a:solidFill>
                  <a:srgbClr val="675E47"/>
                </a:solidFill>
              </a:defRPr>
            </a:pPr>
            <a:r>
              <a:t>Perforation could weaken the retainer</a:t>
            </a:r>
          </a:p>
          <a:p>
            <a:pPr>
              <a:lnSpc>
                <a:spcPct val="150000"/>
              </a:lnSpc>
              <a:spcBef>
                <a:spcPts val="400"/>
              </a:spcBef>
              <a:defRPr sz="2000" b="1">
                <a:solidFill>
                  <a:srgbClr val="675E47"/>
                </a:solidFill>
              </a:defRPr>
            </a:pPr>
            <a:r>
              <a:t>Exposed resin subjected to external stress, abrasion &amp; marginal leakage</a:t>
            </a:r>
          </a:p>
          <a:p>
            <a:pPr>
              <a:lnSpc>
                <a:spcPct val="150000"/>
              </a:lnSpc>
              <a:spcBef>
                <a:spcPts val="400"/>
              </a:spcBef>
              <a:defRPr sz="2000" b="1">
                <a:solidFill>
                  <a:srgbClr val="675E47"/>
                </a:solidFill>
              </a:defRPr>
            </a:pPr>
            <a:r>
              <a:t>No perforation on proximal rest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2"/>
          <p:cNvSpPr txBox="1">
            <a:spLocks noGrp="1"/>
          </p:cNvSpPr>
          <p:nvPr>
            <p:ph type="title"/>
          </p:nvPr>
        </p:nvSpPr>
        <p:spPr>
          <a:xfrm>
            <a:off x="457200" y="274638"/>
            <a:ext cx="7620000" cy="1143002"/>
          </a:xfrm>
          <a:prstGeom prst="rect">
            <a:avLst/>
          </a:prstGeom>
        </p:spPr>
        <p:txBody>
          <a:bodyPr>
            <a:normAutofit fontScale="90000"/>
          </a:bodyPr>
          <a:lstStyle/>
          <a:p>
            <a:pPr marL="709116" indent="-709116" defTabSz="773581">
              <a:defRPr sz="2350" b="1" spc="-94">
                <a:solidFill>
                  <a:srgbClr val="FF0066"/>
                </a:solidFill>
              </a:defRPr>
            </a:pPr>
            <a:r>
              <a:t>ETCHED CAST RESIN – RETAINED FPD’S</a:t>
            </a:r>
            <a:br/>
            <a:r>
              <a:t> ( MICROMECHANICAL RETENTION )</a:t>
            </a:r>
            <a:br/>
            <a:endParaRPr/>
          </a:p>
        </p:txBody>
      </p:sp>
      <p:sp>
        <p:nvSpPr>
          <p:cNvPr id="350" name="Rectangle 6"/>
          <p:cNvSpPr txBox="1">
            <a:spLocks noGrp="1"/>
          </p:cNvSpPr>
          <p:nvPr>
            <p:ph type="body" idx="1"/>
          </p:nvPr>
        </p:nvSpPr>
        <p:spPr>
          <a:prstGeom prst="rect">
            <a:avLst/>
          </a:prstGeom>
        </p:spPr>
        <p:txBody>
          <a:bodyPr/>
          <a:lstStyle>
            <a:lvl1pPr>
              <a:spcBef>
                <a:spcPts val="600"/>
              </a:spcBef>
              <a:buClr>
                <a:srgbClr val="FF0066"/>
              </a:buClr>
              <a:buFont typeface="Calibri"/>
              <a:buChar char="✵"/>
              <a:defRPr sz="2800" b="1"/>
            </a:lvl1pPr>
          </a:lstStyle>
          <a:p>
            <a:r>
              <a:t>Thompson &amp; Livaditis at University of Maryland</a:t>
            </a:r>
          </a:p>
        </p:txBody>
      </p:sp>
      <p:pic>
        <p:nvPicPr>
          <p:cNvPr id="351" name="Picture 7" descr="Picture 7"/>
          <p:cNvPicPr>
            <a:picLocks noChangeAspect="1"/>
          </p:cNvPicPr>
          <p:nvPr/>
        </p:nvPicPr>
        <p:blipFill>
          <a:blip r:embed="rId2">
            <a:extLst/>
          </a:blip>
          <a:srcRect l="42760" t="67274" r="8619" b="8350"/>
          <a:stretch>
            <a:fillRect/>
          </a:stretch>
        </p:blipFill>
        <p:spPr>
          <a:xfrm>
            <a:off x="438150" y="2621279"/>
            <a:ext cx="3771902" cy="2682241"/>
          </a:xfrm>
          <a:prstGeom prst="rect">
            <a:avLst/>
          </a:prstGeom>
          <a:ln w="38100">
            <a:solidFill>
              <a:srgbClr val="2F2B20"/>
            </a:solidFill>
            <a:miter/>
          </a:ln>
        </p:spPr>
      </p:pic>
      <p:pic>
        <p:nvPicPr>
          <p:cNvPr id="352" name="Picture 8" descr="Picture 8"/>
          <p:cNvPicPr>
            <a:picLocks noChangeAspect="1"/>
          </p:cNvPicPr>
          <p:nvPr/>
        </p:nvPicPr>
        <p:blipFill>
          <a:blip r:embed="rId3">
            <a:extLst/>
          </a:blip>
          <a:srcRect l="40329" t="66239" r="8620" b="9358"/>
          <a:stretch>
            <a:fillRect/>
          </a:stretch>
        </p:blipFill>
        <p:spPr>
          <a:xfrm>
            <a:off x="4800600" y="2743199"/>
            <a:ext cx="3581400" cy="2436815"/>
          </a:xfrm>
          <a:prstGeom prst="rect">
            <a:avLst/>
          </a:prstGeom>
          <a:ln w="38100">
            <a:solidFill>
              <a:srgbClr val="2F2B20"/>
            </a:solidFill>
            <a:miter/>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ETCHING TECHNIQUES</a:t>
            </a:r>
          </a:p>
        </p:txBody>
      </p:sp>
      <p:sp>
        <p:nvSpPr>
          <p:cNvPr id="355" name="Rectangle 3"/>
          <p:cNvSpPr txBox="1">
            <a:spLocks noGrp="1"/>
          </p:cNvSpPr>
          <p:nvPr>
            <p:ph type="body" idx="1"/>
          </p:nvPr>
        </p:nvSpPr>
        <p:spPr>
          <a:prstGeom prst="rect">
            <a:avLst/>
          </a:prstGeom>
        </p:spPr>
        <p:txBody>
          <a:bodyPr/>
          <a:lstStyle/>
          <a:p>
            <a:pPr>
              <a:lnSpc>
                <a:spcPct val="209999"/>
              </a:lnSpc>
              <a:buClr>
                <a:srgbClr val="FF0066"/>
              </a:buClr>
              <a:buFont typeface="Calibri"/>
              <a:buChar char="✵"/>
              <a:defRPr b="1"/>
            </a:pPr>
            <a:r>
              <a:t>1. Electrochemical etching</a:t>
            </a:r>
          </a:p>
          <a:p>
            <a:pPr>
              <a:lnSpc>
                <a:spcPct val="209999"/>
              </a:lnSpc>
              <a:buClr>
                <a:srgbClr val="FF0066"/>
              </a:buClr>
              <a:buFont typeface="Calibri"/>
              <a:buChar char="✵"/>
              <a:defRPr b="1"/>
            </a:pPr>
            <a:r>
              <a:t>2.Non electrochemical etching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ETCHING APPARATUS</a:t>
            </a:r>
          </a:p>
        </p:txBody>
      </p:sp>
      <p:sp>
        <p:nvSpPr>
          <p:cNvPr id="358" name="Rectangle 3"/>
          <p:cNvSpPr txBox="1">
            <a:spLocks noGrp="1"/>
          </p:cNvSpPr>
          <p:nvPr>
            <p:ph type="body" idx="1"/>
          </p:nvPr>
        </p:nvSpPr>
        <p:spPr>
          <a:prstGeom prst="rect">
            <a:avLst/>
          </a:prstGeom>
        </p:spPr>
        <p:txBody>
          <a:bodyPr/>
          <a:lstStyle/>
          <a:p>
            <a:pPr>
              <a:lnSpc>
                <a:spcPct val="150000"/>
              </a:lnSpc>
              <a:spcBef>
                <a:spcPts val="400"/>
              </a:spcBef>
              <a:buFont typeface="Calibri"/>
              <a:buChar char="➢"/>
              <a:defRPr sz="2000" b="1">
                <a:solidFill>
                  <a:srgbClr val="FF0066"/>
                </a:solidFill>
              </a:defRPr>
            </a:pPr>
            <a:r>
              <a:t>Electrodes:</a:t>
            </a:r>
            <a:r>
              <a:rPr>
                <a:solidFill>
                  <a:srgbClr val="2F2B20"/>
                </a:solidFill>
              </a:rPr>
              <a:t> 0.036  inches stainless steel orthodontic wire or a copper wire 12-14 gauge</a:t>
            </a:r>
          </a:p>
          <a:p>
            <a:pPr>
              <a:lnSpc>
                <a:spcPct val="150000"/>
              </a:lnSpc>
              <a:buFont typeface="Calibri"/>
              <a:buChar char="➢"/>
              <a:defRPr sz="2000" b="1"/>
            </a:pPr>
            <a:endParaRPr>
              <a:solidFill>
                <a:srgbClr val="2F2B20"/>
              </a:solidFill>
            </a:endParaRPr>
          </a:p>
          <a:p>
            <a:pPr>
              <a:lnSpc>
                <a:spcPct val="150000"/>
              </a:lnSpc>
              <a:spcBef>
                <a:spcPts val="400"/>
              </a:spcBef>
              <a:buFont typeface="Calibri"/>
              <a:buChar char="➢"/>
              <a:defRPr sz="2000" b="1">
                <a:solidFill>
                  <a:srgbClr val="FF0066"/>
                </a:solidFill>
              </a:defRPr>
            </a:pPr>
            <a:r>
              <a:t>Electrolytes</a:t>
            </a:r>
            <a:r>
              <a:rPr>
                <a:solidFill>
                  <a:srgbClr val="2F2B20"/>
                </a:solidFill>
              </a:rPr>
              <a:t> used vary according to metal type.</a:t>
            </a:r>
          </a:p>
          <a:p>
            <a:pPr>
              <a:lnSpc>
                <a:spcPct val="150000"/>
              </a:lnSpc>
              <a:spcBef>
                <a:spcPts val="400"/>
              </a:spcBef>
              <a:buFont typeface="Calibri"/>
              <a:buChar char="➢"/>
              <a:defRPr sz="2000" b="1"/>
            </a:pPr>
            <a:r>
              <a:t>    Ni-Cr  Be alloys : 10% sulphuric acid.</a:t>
            </a:r>
          </a:p>
          <a:p>
            <a:pPr>
              <a:lnSpc>
                <a:spcPct val="150000"/>
              </a:lnSpc>
              <a:spcBef>
                <a:spcPts val="400"/>
              </a:spcBef>
              <a:buFont typeface="Calibri"/>
              <a:buChar char="➢"/>
              <a:defRPr sz="2000" b="1"/>
            </a:pPr>
            <a:r>
              <a:t>    Ni-Cr/Co-Cr    :  3.5% nitric acid.</a:t>
            </a:r>
          </a:p>
          <a:p>
            <a:pPr>
              <a:lnSpc>
                <a:spcPct val="150000"/>
              </a:lnSpc>
              <a:buFont typeface="Calibri"/>
              <a:buChar char="➢"/>
              <a:defRPr sz="2000" b="1"/>
            </a:pPr>
            <a:endParaRPr/>
          </a:p>
          <a:p>
            <a:pPr>
              <a:lnSpc>
                <a:spcPct val="150000"/>
              </a:lnSpc>
              <a:spcBef>
                <a:spcPts val="400"/>
              </a:spcBef>
              <a:buFont typeface="Calibri"/>
              <a:buChar char="➢"/>
              <a:defRPr sz="2000" b="1"/>
            </a:pPr>
            <a:r>
              <a:t>D.C. power supply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tangle 2"/>
          <p:cNvSpPr txBox="1">
            <a:spLocks noGrp="1"/>
          </p:cNvSpPr>
          <p:nvPr>
            <p:ph type="title"/>
          </p:nvPr>
        </p:nvSpPr>
        <p:spPr>
          <a:xfrm>
            <a:off x="457200" y="0"/>
            <a:ext cx="8229600" cy="990600"/>
          </a:xfrm>
          <a:prstGeom prst="rect">
            <a:avLst/>
          </a:prstGeom>
        </p:spPr>
        <p:txBody>
          <a:bodyPr/>
          <a:lstStyle>
            <a:lvl1pPr>
              <a:defRPr sz="3200" b="1" u="sng">
                <a:solidFill>
                  <a:srgbClr val="FF0066"/>
                </a:solidFill>
              </a:defRPr>
            </a:lvl1pPr>
          </a:lstStyle>
          <a:p>
            <a:r>
              <a:t>CONTENTS</a:t>
            </a:r>
          </a:p>
        </p:txBody>
      </p:sp>
      <p:sp>
        <p:nvSpPr>
          <p:cNvPr id="290" name="Rectangle 3"/>
          <p:cNvSpPr txBox="1">
            <a:spLocks noGrp="1"/>
          </p:cNvSpPr>
          <p:nvPr>
            <p:ph type="body" idx="1"/>
          </p:nvPr>
        </p:nvSpPr>
        <p:spPr>
          <a:xfrm>
            <a:off x="457200" y="990600"/>
            <a:ext cx="8229600" cy="5135563"/>
          </a:xfrm>
          <a:prstGeom prst="rect">
            <a:avLst/>
          </a:prstGeom>
        </p:spPr>
        <p:txBody>
          <a:bodyPr/>
          <a:lstStyle/>
          <a:p>
            <a:pPr marL="609600" indent="-609600">
              <a:lnSpc>
                <a:spcPct val="180000"/>
              </a:lnSpc>
              <a:spcBef>
                <a:spcPts val="400"/>
              </a:spcBef>
              <a:buClr>
                <a:srgbClr val="FF0066"/>
              </a:buClr>
              <a:buFont typeface="Calibri"/>
              <a:buChar char="✵"/>
              <a:defRPr sz="2000" b="1"/>
            </a:pPr>
            <a:r>
              <a:t>Introduction</a:t>
            </a:r>
          </a:p>
          <a:p>
            <a:pPr marL="609600" indent="-609600">
              <a:lnSpc>
                <a:spcPct val="180000"/>
              </a:lnSpc>
              <a:spcBef>
                <a:spcPts val="400"/>
              </a:spcBef>
              <a:buClr>
                <a:srgbClr val="FF0066"/>
              </a:buClr>
              <a:buFont typeface="Calibri"/>
              <a:buChar char="✵"/>
              <a:defRPr sz="2000" b="1"/>
            </a:pPr>
            <a:r>
              <a:t>Acid etching of enamel</a:t>
            </a:r>
          </a:p>
          <a:p>
            <a:pPr marL="609600" indent="-609600">
              <a:lnSpc>
                <a:spcPct val="180000"/>
              </a:lnSpc>
              <a:spcBef>
                <a:spcPts val="400"/>
              </a:spcBef>
              <a:buClr>
                <a:srgbClr val="FF0066"/>
              </a:buClr>
              <a:buFont typeface="Calibri"/>
              <a:buChar char="✵"/>
              <a:defRPr sz="2000" b="1"/>
            </a:pPr>
            <a:r>
              <a:t> History of Resin Bonded Prosthesis</a:t>
            </a:r>
          </a:p>
          <a:p>
            <a:pPr marL="609600" indent="-609600">
              <a:lnSpc>
                <a:spcPct val="180000"/>
              </a:lnSpc>
              <a:spcBef>
                <a:spcPts val="400"/>
              </a:spcBef>
              <a:buClr>
                <a:srgbClr val="FF0066"/>
              </a:buClr>
              <a:buFont typeface="Calibri"/>
              <a:buChar char="✵"/>
              <a:defRPr sz="2000" b="1"/>
            </a:pPr>
            <a:r>
              <a:t>Review of literature.</a:t>
            </a:r>
          </a:p>
          <a:p>
            <a:pPr marL="609600" indent="-609600">
              <a:lnSpc>
                <a:spcPct val="180000"/>
              </a:lnSpc>
              <a:spcBef>
                <a:spcPts val="400"/>
              </a:spcBef>
              <a:buClr>
                <a:srgbClr val="FF0066"/>
              </a:buClr>
              <a:buFont typeface="Calibri"/>
              <a:buChar char="✵"/>
              <a:defRPr sz="2000" b="1"/>
            </a:pPr>
            <a:r>
              <a:t>Advantages</a:t>
            </a:r>
          </a:p>
          <a:p>
            <a:pPr marL="609600" indent="-609600">
              <a:lnSpc>
                <a:spcPct val="180000"/>
              </a:lnSpc>
              <a:spcBef>
                <a:spcPts val="400"/>
              </a:spcBef>
              <a:buClr>
                <a:srgbClr val="FF0066"/>
              </a:buClr>
              <a:buFont typeface="Calibri"/>
              <a:buChar char="✵"/>
              <a:defRPr sz="2000" b="1"/>
            </a:pPr>
            <a:r>
              <a:t>Disadvantages</a:t>
            </a:r>
          </a:p>
          <a:p>
            <a:pPr marL="609600" indent="-609600">
              <a:lnSpc>
                <a:spcPct val="180000"/>
              </a:lnSpc>
              <a:spcBef>
                <a:spcPts val="400"/>
              </a:spcBef>
              <a:buClr>
                <a:srgbClr val="FF0066"/>
              </a:buClr>
              <a:buFont typeface="Calibri"/>
              <a:buChar char="✵"/>
              <a:defRPr sz="2000" b="1"/>
            </a:pPr>
            <a:r>
              <a:t>Indications</a:t>
            </a:r>
          </a:p>
          <a:p>
            <a:pPr marL="609600" indent="-609600">
              <a:lnSpc>
                <a:spcPct val="180000"/>
              </a:lnSpc>
              <a:spcBef>
                <a:spcPts val="400"/>
              </a:spcBef>
              <a:buClr>
                <a:srgbClr val="FF0066"/>
              </a:buClr>
              <a:buFont typeface="Calibri"/>
              <a:buChar char="✵"/>
              <a:defRPr sz="2000" b="1"/>
            </a:pPr>
            <a:r>
              <a:t>Contraindications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Rectangle 2"/>
          <p:cNvSpPr txBox="1">
            <a:spLocks noGrp="1"/>
          </p:cNvSpPr>
          <p:nvPr>
            <p:ph type="title"/>
          </p:nvPr>
        </p:nvSpPr>
        <p:spPr>
          <a:xfrm>
            <a:off x="304800" y="274638"/>
            <a:ext cx="8382000" cy="1401763"/>
          </a:xfrm>
          <a:prstGeom prst="rect">
            <a:avLst/>
          </a:prstGeom>
        </p:spPr>
        <p:txBody>
          <a:bodyPr>
            <a:normAutofit fontScale="90000"/>
          </a:bodyPr>
          <a:lstStyle/>
          <a:p>
            <a:pPr defTabSz="665226">
              <a:defRPr sz="2037" b="1" spc="-97">
                <a:solidFill>
                  <a:srgbClr val="FF0066"/>
                </a:solidFill>
              </a:defRPr>
            </a:pPr>
            <a:r>
              <a:t>ELECTROCHEMICAL ETCHING</a:t>
            </a:r>
            <a:br/>
            <a:r>
              <a:t> </a:t>
            </a:r>
            <a:br/>
            <a:r>
              <a:t>2 STEP </a:t>
            </a:r>
            <a:r>
              <a:rPr sz="2328"/>
              <a:t>ETCHING PROCESS</a:t>
            </a:r>
            <a:br>
              <a:rPr sz="2328"/>
            </a:br>
            <a:endParaRPr sz="2328"/>
          </a:p>
        </p:txBody>
      </p:sp>
      <p:graphicFrame>
        <p:nvGraphicFramePr>
          <p:cNvPr id="361" name="Group 26"/>
          <p:cNvGraphicFramePr/>
          <p:nvPr/>
        </p:nvGraphicFramePr>
        <p:xfrm>
          <a:off x="838200" y="2438400"/>
          <a:ext cx="7467600" cy="2326640"/>
        </p:xfrm>
        <a:graphic>
          <a:graphicData uri="http://schemas.openxmlformats.org/drawingml/2006/table">
            <a:tbl>
              <a:tblPr>
                <a:tableStyleId>{4C3C2611-4C71-4FC5-86AE-919BDF0F9419}</a:tableStyleId>
              </a:tblPr>
              <a:tblGrid>
                <a:gridCol w="35814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279400">
                <a:tc>
                  <a:txBody>
                    <a:bodyPr/>
                    <a:lstStyle/>
                    <a:p>
                      <a:pPr algn="l">
                        <a:spcBef>
                          <a:spcPts val="400"/>
                        </a:spcBef>
                        <a:defRPr sz="1800"/>
                      </a:pPr>
                      <a:r>
                        <a:rPr sz="2000">
                          <a:solidFill>
                            <a:srgbClr val="2F2B20"/>
                          </a:solidFill>
                        </a:rPr>
                        <a:t>NON Be Ni Cr ALLOY</a:t>
                      </a:r>
                    </a:p>
                  </a:txBody>
                  <a:tcPr marL="45720" marR="45720" horzOverflow="overflow">
                    <a:lnL w="28575">
                      <a:solidFill>
                        <a:srgbClr val="2F2B20"/>
                      </a:solidFill>
                    </a:lnL>
                    <a:lnR w="12700">
                      <a:solidFill>
                        <a:srgbClr val="2F2B20"/>
                      </a:solidFill>
                    </a:lnR>
                    <a:lnT w="28575">
                      <a:solidFill>
                        <a:srgbClr val="2F2B20"/>
                      </a:solidFill>
                    </a:lnT>
                    <a:lnB w="12700">
                      <a:solidFill>
                        <a:srgbClr val="2F2B20"/>
                      </a:solidFill>
                    </a:lnB>
                    <a:noFill/>
                  </a:tcPr>
                </a:tc>
                <a:tc>
                  <a:txBody>
                    <a:bodyPr/>
                    <a:lstStyle/>
                    <a:p>
                      <a:pPr algn="l">
                        <a:spcBef>
                          <a:spcPts val="400"/>
                        </a:spcBef>
                        <a:defRPr sz="1800"/>
                      </a:pPr>
                      <a:r>
                        <a:rPr sz="2000">
                          <a:solidFill>
                            <a:srgbClr val="2F2B20"/>
                          </a:solidFill>
                        </a:rPr>
                        <a:t>Be Ni Cr ALLOY</a:t>
                      </a:r>
                    </a:p>
                  </a:txBody>
                  <a:tcPr marL="45720" marR="45720" horzOverflow="overflow">
                    <a:lnL w="12700">
                      <a:solidFill>
                        <a:srgbClr val="2F2B20"/>
                      </a:solidFill>
                    </a:lnL>
                    <a:lnR w="28575">
                      <a:solidFill>
                        <a:srgbClr val="2F2B20"/>
                      </a:solidFill>
                    </a:lnR>
                    <a:lnT w="28575">
                      <a:solidFill>
                        <a:srgbClr val="2F2B20"/>
                      </a:solidFill>
                    </a:lnT>
                    <a:lnB w="12700">
                      <a:solidFill>
                        <a:srgbClr val="2F2B20"/>
                      </a:solidFill>
                    </a:lnB>
                    <a:noFill/>
                  </a:tcPr>
                </a:tc>
                <a:extLst>
                  <a:ext uri="{0D108BD9-81ED-4DB2-BD59-A6C34878D82A}">
                    <a16:rowId xmlns:a16="http://schemas.microsoft.com/office/drawing/2014/main" val="10000"/>
                  </a:ext>
                </a:extLst>
              </a:tr>
              <a:tr h="1558925">
                <a:tc>
                  <a:txBody>
                    <a:bodyPr/>
                    <a:lstStyle/>
                    <a:p>
                      <a:pPr algn="l">
                        <a:lnSpc>
                          <a:spcPct val="190000"/>
                        </a:lnSpc>
                        <a:spcBef>
                          <a:spcPts val="400"/>
                        </a:spcBef>
                        <a:defRPr sz="2000">
                          <a:solidFill>
                            <a:srgbClr val="2F2B20"/>
                          </a:solidFill>
                        </a:defRPr>
                      </a:pPr>
                      <a:r>
                        <a:t>3.5% NITRIC ACID</a:t>
                      </a:r>
                    </a:p>
                    <a:p>
                      <a:pPr algn="l">
                        <a:lnSpc>
                          <a:spcPct val="190000"/>
                        </a:lnSpc>
                        <a:spcBef>
                          <a:spcPts val="400"/>
                        </a:spcBef>
                        <a:defRPr sz="2000">
                          <a:solidFill>
                            <a:srgbClr val="2F2B20"/>
                          </a:solidFill>
                        </a:defRPr>
                      </a:pPr>
                      <a:r>
                        <a:t>250mA\cm</a:t>
                      </a:r>
                      <a:r>
                        <a:rPr baseline="30000"/>
                        <a:t>2 </a:t>
                      </a:r>
                      <a:r>
                        <a:t>---5min</a:t>
                      </a:r>
                    </a:p>
                    <a:p>
                      <a:pPr algn="l">
                        <a:lnSpc>
                          <a:spcPct val="190000"/>
                        </a:lnSpc>
                        <a:spcBef>
                          <a:spcPts val="400"/>
                        </a:spcBef>
                        <a:defRPr sz="2000">
                          <a:solidFill>
                            <a:srgbClr val="2F2B20"/>
                          </a:solidFill>
                        </a:defRPr>
                      </a:pPr>
                      <a:r>
                        <a:t>18% Hcl--- 10 min</a:t>
                      </a:r>
                    </a:p>
                  </a:txBody>
                  <a:tcPr marL="45720" marR="45720" horzOverflow="overflow">
                    <a:lnL w="28575">
                      <a:solidFill>
                        <a:srgbClr val="2F2B20"/>
                      </a:solidFill>
                    </a:lnL>
                    <a:lnR w="12700">
                      <a:solidFill>
                        <a:srgbClr val="2F2B20"/>
                      </a:solidFill>
                    </a:lnR>
                    <a:lnT w="12700">
                      <a:solidFill>
                        <a:srgbClr val="2F2B20"/>
                      </a:solidFill>
                    </a:lnT>
                    <a:lnB w="28575">
                      <a:solidFill>
                        <a:srgbClr val="2F2B20"/>
                      </a:solidFill>
                    </a:lnB>
                    <a:noFill/>
                  </a:tcPr>
                </a:tc>
                <a:tc>
                  <a:txBody>
                    <a:bodyPr/>
                    <a:lstStyle/>
                    <a:p>
                      <a:pPr algn="l">
                        <a:lnSpc>
                          <a:spcPct val="190000"/>
                        </a:lnSpc>
                        <a:spcBef>
                          <a:spcPts val="400"/>
                        </a:spcBef>
                        <a:defRPr sz="2000">
                          <a:solidFill>
                            <a:srgbClr val="2F2B20"/>
                          </a:solidFill>
                        </a:defRPr>
                      </a:pPr>
                      <a:r>
                        <a:t>10% H</a:t>
                      </a:r>
                      <a:r>
                        <a:rPr baseline="-25000"/>
                        <a:t>2</a:t>
                      </a:r>
                      <a:r>
                        <a:t>SO</a:t>
                      </a:r>
                      <a:r>
                        <a:rPr baseline="-25000"/>
                        <a:t>4</a:t>
                      </a:r>
                    </a:p>
                    <a:p>
                      <a:pPr algn="l">
                        <a:lnSpc>
                          <a:spcPct val="190000"/>
                        </a:lnSpc>
                        <a:spcBef>
                          <a:spcPts val="400"/>
                        </a:spcBef>
                        <a:defRPr sz="2000">
                          <a:solidFill>
                            <a:srgbClr val="2F2B20"/>
                          </a:solidFill>
                        </a:defRPr>
                      </a:pPr>
                      <a:r>
                        <a:t>300mA\cm</a:t>
                      </a:r>
                      <a:r>
                        <a:rPr baseline="30000"/>
                        <a:t>2</a:t>
                      </a:r>
                    </a:p>
                    <a:p>
                      <a:pPr algn="l">
                        <a:lnSpc>
                          <a:spcPct val="190000"/>
                        </a:lnSpc>
                        <a:spcBef>
                          <a:spcPts val="400"/>
                        </a:spcBef>
                        <a:defRPr sz="2000">
                          <a:solidFill>
                            <a:srgbClr val="2F2B20"/>
                          </a:solidFill>
                        </a:defRPr>
                      </a:pPr>
                      <a:r>
                        <a:t>18% Hcl--- 10 min</a:t>
                      </a:r>
                    </a:p>
                  </a:txBody>
                  <a:tcPr marL="45720" marR="45720" horzOverflow="overflow">
                    <a:lnL w="12700">
                      <a:solidFill>
                        <a:srgbClr val="2F2B20"/>
                      </a:solidFill>
                    </a:lnL>
                    <a:lnR w="28575">
                      <a:solidFill>
                        <a:srgbClr val="2F2B20"/>
                      </a:solidFill>
                    </a:lnR>
                    <a:lnT w="12700">
                      <a:solidFill>
                        <a:srgbClr val="2F2B20"/>
                      </a:solidFill>
                    </a:lnT>
                    <a:lnB w="28575">
                      <a:solidFill>
                        <a:srgbClr val="2F2B20"/>
                      </a:solidFill>
                    </a:lnB>
                    <a:no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ONE STEP ETCHING PROCESS</a:t>
            </a:r>
          </a:p>
        </p:txBody>
      </p:sp>
      <p:sp>
        <p:nvSpPr>
          <p:cNvPr id="364" name="Rectangle 3"/>
          <p:cNvSpPr txBox="1">
            <a:spLocks noGrp="1"/>
          </p:cNvSpPr>
          <p:nvPr>
            <p:ph type="body" idx="1"/>
          </p:nvPr>
        </p:nvSpPr>
        <p:spPr>
          <a:prstGeom prst="rect">
            <a:avLst/>
          </a:prstGeom>
        </p:spPr>
        <p:txBody>
          <a:bodyPr/>
          <a:lstStyle/>
          <a:p>
            <a:pPr>
              <a:lnSpc>
                <a:spcPct val="160000"/>
              </a:lnSpc>
              <a:spcBef>
                <a:spcPts val="400"/>
              </a:spcBef>
              <a:buClr>
                <a:srgbClr val="FF0066"/>
              </a:buClr>
              <a:buFont typeface="Calibri"/>
              <a:buChar char="➢"/>
              <a:defRPr sz="2000" b="1">
                <a:solidFill>
                  <a:srgbClr val="675E47"/>
                </a:solidFill>
              </a:defRPr>
            </a:pPr>
            <a:r>
              <a:t>Proposed by </a:t>
            </a:r>
            <a:r>
              <a:rPr i="1">
                <a:solidFill>
                  <a:srgbClr val="FF0066"/>
                </a:solidFill>
              </a:rPr>
              <a:t>Mclaughlin </a:t>
            </a:r>
          </a:p>
          <a:p>
            <a:pPr>
              <a:lnSpc>
                <a:spcPct val="160000"/>
              </a:lnSpc>
              <a:spcBef>
                <a:spcPts val="400"/>
              </a:spcBef>
              <a:buClr>
                <a:srgbClr val="FF0066"/>
              </a:buClr>
              <a:buFont typeface="Calibri"/>
              <a:buChar char="➢"/>
              <a:defRPr sz="2000" b="1">
                <a:solidFill>
                  <a:srgbClr val="675E47"/>
                </a:solidFill>
              </a:defRPr>
            </a:pPr>
            <a:r>
              <a:t>Electrolyte and cleaning solution were both combined and placed in the ultra sonic bath.</a:t>
            </a:r>
          </a:p>
          <a:p>
            <a:pPr>
              <a:lnSpc>
                <a:spcPct val="160000"/>
              </a:lnSpc>
              <a:spcBef>
                <a:spcPts val="400"/>
              </a:spcBef>
              <a:buClr>
                <a:srgbClr val="FF0066"/>
              </a:buClr>
              <a:buFont typeface="Calibri"/>
              <a:buChar char="✵"/>
              <a:defRPr sz="2000" b="1">
                <a:solidFill>
                  <a:srgbClr val="FF0066"/>
                </a:solidFill>
              </a:defRPr>
            </a:pPr>
            <a:r>
              <a:t>ADVANTAGES</a:t>
            </a:r>
          </a:p>
          <a:p>
            <a:pPr>
              <a:lnSpc>
                <a:spcPct val="160000"/>
              </a:lnSpc>
              <a:spcBef>
                <a:spcPts val="400"/>
              </a:spcBef>
              <a:buClr>
                <a:srgbClr val="FF0066"/>
              </a:buClr>
              <a:buFont typeface="Calibri"/>
              <a:buChar char="➢"/>
              <a:defRPr sz="2000" b="1">
                <a:solidFill>
                  <a:srgbClr val="675E47"/>
                </a:solidFill>
              </a:defRPr>
            </a:pPr>
            <a:r>
              <a:t>Time saving – 110 secs</a:t>
            </a:r>
          </a:p>
          <a:p>
            <a:pPr>
              <a:lnSpc>
                <a:spcPct val="160000"/>
              </a:lnSpc>
              <a:spcBef>
                <a:spcPts val="400"/>
              </a:spcBef>
              <a:buClr>
                <a:srgbClr val="FF0066"/>
              </a:buClr>
              <a:buFont typeface="Calibri"/>
              <a:buChar char="➢"/>
              <a:defRPr sz="2000" b="1">
                <a:solidFill>
                  <a:srgbClr val="675E47"/>
                </a:solidFill>
              </a:defRPr>
            </a:pPr>
            <a:r>
              <a:t>Less equipment required</a:t>
            </a:r>
          </a:p>
          <a:p>
            <a:pPr>
              <a:lnSpc>
                <a:spcPct val="160000"/>
              </a:lnSpc>
              <a:spcBef>
                <a:spcPts val="400"/>
              </a:spcBef>
              <a:buClr>
                <a:srgbClr val="FF0066"/>
              </a:buClr>
              <a:buFont typeface="Calibri"/>
              <a:buChar char="➢"/>
              <a:defRPr sz="2000" b="1">
                <a:solidFill>
                  <a:srgbClr val="675E47"/>
                </a:solidFill>
              </a:defRPr>
            </a:pPr>
            <a:r>
              <a:t>Etched metal surface was brighter</a:t>
            </a:r>
          </a:p>
          <a:p>
            <a:pPr>
              <a:lnSpc>
                <a:spcPct val="160000"/>
              </a:lnSpc>
              <a:spcBef>
                <a:spcPts val="400"/>
              </a:spcBef>
              <a:buClr>
                <a:srgbClr val="FF0066"/>
              </a:buClr>
              <a:buFont typeface="Calibri"/>
              <a:buChar char="➢"/>
              <a:defRPr sz="2000" b="1">
                <a:solidFill>
                  <a:srgbClr val="675E47"/>
                </a:solidFill>
              </a:defRPr>
            </a:pPr>
            <a:r>
              <a:t>No difference in bond strength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DRAWBACKS</a:t>
            </a:r>
          </a:p>
        </p:txBody>
      </p:sp>
      <p:sp>
        <p:nvSpPr>
          <p:cNvPr id="367" name="Rectangle 3"/>
          <p:cNvSpPr txBox="1">
            <a:spLocks noGrp="1"/>
          </p:cNvSpPr>
          <p:nvPr>
            <p:ph type="body" idx="1"/>
          </p:nvPr>
        </p:nvSpPr>
        <p:spPr>
          <a:prstGeom prst="rect">
            <a:avLst/>
          </a:prstGeom>
        </p:spPr>
        <p:txBody>
          <a:bodyPr/>
          <a:lstStyle/>
          <a:p>
            <a:pPr>
              <a:lnSpc>
                <a:spcPct val="190000"/>
              </a:lnSpc>
              <a:spcBef>
                <a:spcPts val="400"/>
              </a:spcBef>
              <a:buClr>
                <a:srgbClr val="FF0066"/>
              </a:buClr>
              <a:buFont typeface="Calibri"/>
              <a:buChar char="➢"/>
              <a:defRPr sz="2000" b="1"/>
            </a:pPr>
            <a:r>
              <a:t>Technique sensitive</a:t>
            </a:r>
          </a:p>
          <a:p>
            <a:pPr>
              <a:lnSpc>
                <a:spcPct val="190000"/>
              </a:lnSpc>
              <a:spcBef>
                <a:spcPts val="400"/>
              </a:spcBef>
              <a:buClr>
                <a:srgbClr val="FF0066"/>
              </a:buClr>
              <a:buFont typeface="Calibri"/>
              <a:buChar char="➢"/>
              <a:defRPr sz="2000" b="1"/>
            </a:pPr>
            <a:r>
              <a:t>Lab dependent</a:t>
            </a:r>
          </a:p>
          <a:p>
            <a:pPr>
              <a:lnSpc>
                <a:spcPct val="190000"/>
              </a:lnSpc>
              <a:spcBef>
                <a:spcPts val="400"/>
              </a:spcBef>
              <a:buClr>
                <a:srgbClr val="FF0066"/>
              </a:buClr>
              <a:buFont typeface="Calibri"/>
              <a:buChar char="➢"/>
              <a:defRPr sz="2000" b="1"/>
            </a:pPr>
            <a:r>
              <a:t>Varies with metal type</a:t>
            </a:r>
          </a:p>
          <a:p>
            <a:pPr>
              <a:lnSpc>
                <a:spcPct val="190000"/>
              </a:lnSpc>
              <a:spcBef>
                <a:spcPts val="400"/>
              </a:spcBef>
              <a:buClr>
                <a:srgbClr val="FF0066"/>
              </a:buClr>
              <a:buFont typeface="Calibri"/>
              <a:buChar char="➢"/>
              <a:defRPr sz="2000" b="1"/>
            </a:pPr>
            <a:r>
              <a:t>Prone to contamination</a:t>
            </a:r>
          </a:p>
          <a:p>
            <a:pPr>
              <a:lnSpc>
                <a:spcPct val="190000"/>
              </a:lnSpc>
              <a:spcBef>
                <a:spcPts val="400"/>
              </a:spcBef>
              <a:buClr>
                <a:srgbClr val="FF0066"/>
              </a:buClr>
              <a:buFont typeface="Calibri"/>
              <a:buChar char="➢"/>
              <a:defRPr sz="2000" b="1"/>
            </a:pPr>
            <a:r>
              <a:t>Cannot be done with noble metal alloys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NON ELECTROCHEMICAL ETCHING</a:t>
            </a:r>
          </a:p>
        </p:txBody>
      </p:sp>
      <p:sp>
        <p:nvSpPr>
          <p:cNvPr id="370" name="Rectangle 3"/>
          <p:cNvSpPr txBox="1">
            <a:spLocks noGrp="1"/>
          </p:cNvSpPr>
          <p:nvPr>
            <p:ph type="body" idx="1"/>
          </p:nvPr>
        </p:nvSpPr>
        <p:spPr>
          <a:prstGeom prst="rect">
            <a:avLst/>
          </a:prstGeom>
        </p:spPr>
        <p:txBody>
          <a:bodyPr/>
          <a:lstStyle/>
          <a:p>
            <a:pPr>
              <a:lnSpc>
                <a:spcPct val="160000"/>
              </a:lnSpc>
              <a:spcBef>
                <a:spcPts val="400"/>
              </a:spcBef>
              <a:defRPr sz="2000" b="1"/>
            </a:pPr>
            <a:r>
              <a:t>Livaditis suggested a non electrolytic technique for etching a nickel-chromium beryllium alloy </a:t>
            </a:r>
          </a:p>
          <a:p>
            <a:pPr>
              <a:lnSpc>
                <a:spcPct val="160000"/>
              </a:lnSpc>
              <a:spcBef>
                <a:spcPts val="400"/>
              </a:spcBef>
              <a:defRPr sz="2000" b="1"/>
            </a:pPr>
            <a:r>
              <a:t>Placed in an etching solution for one hour in a water bath at 70</a:t>
            </a:r>
            <a:r>
              <a:rPr baseline="30000"/>
              <a:t>0</a:t>
            </a:r>
            <a:r>
              <a:t>C</a:t>
            </a:r>
          </a:p>
          <a:p>
            <a:pPr>
              <a:lnSpc>
                <a:spcPct val="160000"/>
              </a:lnSpc>
              <a:spcBef>
                <a:spcPts val="400"/>
              </a:spcBef>
              <a:defRPr sz="2000" b="1"/>
            </a:pPr>
            <a:r>
              <a:t> Doukoudakis proposed the use of a stable aqua regia gel</a:t>
            </a:r>
          </a:p>
          <a:p>
            <a:pPr>
              <a:lnSpc>
                <a:spcPct val="160000"/>
              </a:lnSpc>
              <a:defRPr sz="2000" b="1"/>
            </a:pPr>
            <a:r>
              <a:t>Advantage – no special equipment</a:t>
            </a:r>
            <a:r>
              <a:rPr sz="2200"/>
              <a:t> </a:t>
            </a:r>
          </a:p>
          <a:p>
            <a:pPr>
              <a:lnSpc>
                <a:spcPct val="160000"/>
              </a:lnSpc>
              <a:defRPr b="1"/>
            </a:pPr>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Rectangle 2"/>
          <p:cNvSpPr txBox="1">
            <a:spLocks noGrp="1"/>
          </p:cNvSpPr>
          <p:nvPr>
            <p:ph type="title"/>
          </p:nvPr>
        </p:nvSpPr>
        <p:spPr>
          <a:xfrm>
            <a:off x="457200" y="274638"/>
            <a:ext cx="7620000" cy="1143002"/>
          </a:xfrm>
          <a:prstGeom prst="rect">
            <a:avLst/>
          </a:prstGeom>
        </p:spPr>
        <p:txBody>
          <a:bodyPr/>
          <a:lstStyle/>
          <a:p>
            <a:pPr>
              <a:defRPr b="1" i="1">
                <a:solidFill>
                  <a:srgbClr val="FF0066"/>
                </a:solidFill>
              </a:defRPr>
            </a:pPr>
            <a:endParaRPr/>
          </a:p>
        </p:txBody>
      </p:sp>
      <p:sp>
        <p:nvSpPr>
          <p:cNvPr id="373" name="Rectangle 3"/>
          <p:cNvSpPr txBox="1">
            <a:spLocks noGrp="1"/>
          </p:cNvSpPr>
          <p:nvPr>
            <p:ph type="body" idx="1"/>
          </p:nvPr>
        </p:nvSpPr>
        <p:spPr>
          <a:prstGeom prst="rect">
            <a:avLst/>
          </a:prstGeom>
        </p:spPr>
        <p:txBody>
          <a:bodyPr/>
          <a:lstStyle/>
          <a:p>
            <a:r>
              <a:t>zc</a:t>
            </a:r>
          </a:p>
        </p:txBody>
      </p:sp>
      <p:pic>
        <p:nvPicPr>
          <p:cNvPr id="374" name="Picture 4" descr="Picture 4"/>
          <p:cNvPicPr>
            <a:picLocks noChangeAspect="1"/>
          </p:cNvPicPr>
          <p:nvPr/>
        </p:nvPicPr>
        <p:blipFill>
          <a:blip r:embed="rId2">
            <a:extLst/>
          </a:blip>
          <a:srcRect l="42697" t="41829" r="8620" b="37256"/>
          <a:stretch>
            <a:fillRect/>
          </a:stretch>
        </p:blipFill>
        <p:spPr>
          <a:xfrm>
            <a:off x="914400" y="914400"/>
            <a:ext cx="3733802" cy="2286000"/>
          </a:xfrm>
          <a:prstGeom prst="rect">
            <a:avLst/>
          </a:prstGeom>
          <a:ln w="12700">
            <a:miter lim="400000"/>
          </a:ln>
        </p:spPr>
      </p:pic>
      <p:pic>
        <p:nvPicPr>
          <p:cNvPr id="375" name="Picture 6" descr="Picture 6"/>
          <p:cNvPicPr>
            <a:picLocks noChangeAspect="1"/>
          </p:cNvPicPr>
          <p:nvPr/>
        </p:nvPicPr>
        <p:blipFill>
          <a:blip r:embed="rId3">
            <a:extLst/>
          </a:blip>
          <a:srcRect l="42755" t="39406" r="8611" b="36211"/>
          <a:stretch>
            <a:fillRect/>
          </a:stretch>
        </p:blipFill>
        <p:spPr>
          <a:xfrm>
            <a:off x="838200" y="3962398"/>
            <a:ext cx="3733800" cy="2590802"/>
          </a:xfrm>
          <a:prstGeom prst="rect">
            <a:avLst/>
          </a:prstGeom>
          <a:ln w="12700">
            <a:miter lim="400000"/>
          </a:ln>
        </p:spPr>
      </p:pic>
      <p:pic>
        <p:nvPicPr>
          <p:cNvPr id="376" name="Picture 8" descr="Picture 8"/>
          <p:cNvPicPr>
            <a:picLocks noChangeAspect="1"/>
          </p:cNvPicPr>
          <p:nvPr/>
        </p:nvPicPr>
        <p:blipFill>
          <a:blip r:embed="rId4">
            <a:extLst/>
          </a:blip>
          <a:srcRect l="38895" t="8562" r="8516" b="9241"/>
          <a:stretch>
            <a:fillRect/>
          </a:stretch>
        </p:blipFill>
        <p:spPr>
          <a:xfrm>
            <a:off x="5105400" y="990598"/>
            <a:ext cx="3241675" cy="566896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SOCKWELL TYPE</a:t>
            </a:r>
            <a:br/>
            <a:endParaRPr/>
          </a:p>
        </p:txBody>
      </p:sp>
      <p:sp>
        <p:nvSpPr>
          <p:cNvPr id="379" name="Rectangle 3"/>
          <p:cNvSpPr txBox="1">
            <a:spLocks noGrp="1"/>
          </p:cNvSpPr>
          <p:nvPr>
            <p:ph type="body" idx="1"/>
          </p:nvPr>
        </p:nvSpPr>
        <p:spPr>
          <a:prstGeom prst="rect">
            <a:avLst/>
          </a:prstGeom>
        </p:spPr>
        <p:txBody>
          <a:bodyPr/>
          <a:lstStyle/>
          <a:p>
            <a:pPr>
              <a:lnSpc>
                <a:spcPct val="230000"/>
              </a:lnSpc>
              <a:buClr>
                <a:srgbClr val="FF0066"/>
              </a:buClr>
              <a:buFont typeface="Calibri"/>
              <a:buChar char="➢"/>
              <a:defRPr sz="2000" b="1"/>
            </a:pPr>
            <a:endParaRPr/>
          </a:p>
          <a:p>
            <a:pPr>
              <a:lnSpc>
                <a:spcPct val="230000"/>
              </a:lnSpc>
              <a:spcBef>
                <a:spcPts val="400"/>
              </a:spcBef>
              <a:buClr>
                <a:srgbClr val="FF0066"/>
              </a:buClr>
              <a:buFont typeface="Calibri"/>
              <a:buChar char="➢"/>
              <a:defRPr sz="2000" b="1"/>
            </a:pPr>
            <a:r>
              <a:t>Used for addition retention</a:t>
            </a:r>
          </a:p>
          <a:p>
            <a:pPr>
              <a:lnSpc>
                <a:spcPct val="230000"/>
              </a:lnSpc>
              <a:spcBef>
                <a:spcPts val="400"/>
              </a:spcBef>
              <a:buClr>
                <a:srgbClr val="FF0066"/>
              </a:buClr>
              <a:buFont typeface="Calibri"/>
              <a:buChar char="➢"/>
              <a:defRPr sz="2000" b="1"/>
            </a:pPr>
            <a:r>
              <a:t>Both perforations &amp; etching of the framework</a:t>
            </a:r>
          </a:p>
          <a:p>
            <a:pPr>
              <a:lnSpc>
                <a:spcPct val="230000"/>
              </a:lnSpc>
              <a:spcBef>
                <a:spcPts val="400"/>
              </a:spcBef>
              <a:buClr>
                <a:srgbClr val="FF0066"/>
              </a:buClr>
              <a:buFont typeface="Calibri"/>
              <a:buChar char="➢"/>
              <a:defRPr sz="2000" b="1"/>
            </a:pPr>
            <a:r>
              <a:t>Can be used where perforation cant be placed</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2"/>
          <p:cNvSpPr txBox="1">
            <a:spLocks noGrp="1"/>
          </p:cNvSpPr>
          <p:nvPr>
            <p:ph type="title"/>
          </p:nvPr>
        </p:nvSpPr>
        <p:spPr>
          <a:xfrm>
            <a:off x="457200" y="274638"/>
            <a:ext cx="7620000" cy="1143002"/>
          </a:xfrm>
          <a:prstGeom prst="rect">
            <a:avLst/>
          </a:prstGeom>
        </p:spPr>
        <p:txBody>
          <a:bodyPr>
            <a:normAutofit fontScale="90000"/>
          </a:bodyPr>
          <a:lstStyle/>
          <a:p>
            <a:pPr defTabSz="773581">
              <a:defRPr sz="2350" b="1" spc="-94">
                <a:solidFill>
                  <a:srgbClr val="FF0066"/>
                </a:solidFill>
              </a:defRPr>
            </a:pPr>
            <a:r>
              <a:t>MACROSCOPIC MECHANICAL RETENTION RESIN – RETAINED FPD’S </a:t>
            </a:r>
            <a:br/>
            <a:endParaRPr/>
          </a:p>
        </p:txBody>
      </p:sp>
      <p:sp>
        <p:nvSpPr>
          <p:cNvPr id="382" name="Rectangle 3"/>
          <p:cNvSpPr txBox="1">
            <a:spLocks noGrp="1"/>
          </p:cNvSpPr>
          <p:nvPr>
            <p:ph type="body" idx="1"/>
          </p:nvPr>
        </p:nvSpPr>
        <p:spPr>
          <a:prstGeom prst="rect">
            <a:avLst/>
          </a:prstGeom>
        </p:spPr>
        <p:txBody>
          <a:bodyPr/>
          <a:lstStyle/>
          <a:p>
            <a:pPr>
              <a:lnSpc>
                <a:spcPct val="160000"/>
              </a:lnSpc>
              <a:spcBef>
                <a:spcPts val="400"/>
              </a:spcBef>
              <a:buClr>
                <a:srgbClr val="FF0066"/>
              </a:buClr>
              <a:buFont typeface="Calibri"/>
              <a:buChar char="✵"/>
              <a:defRPr sz="2000" b="1"/>
            </a:pPr>
            <a:r>
              <a:t>Developed by Moon &amp; Hudgins et al</a:t>
            </a:r>
          </a:p>
          <a:p>
            <a:pPr>
              <a:lnSpc>
                <a:spcPct val="160000"/>
              </a:lnSpc>
              <a:spcBef>
                <a:spcPts val="400"/>
              </a:spcBef>
              <a:buClr>
                <a:srgbClr val="FF0066"/>
              </a:buClr>
              <a:buFont typeface="Calibri"/>
              <a:buChar char="✵"/>
              <a:defRPr sz="2000"/>
            </a:pPr>
            <a:r>
              <a:t> </a:t>
            </a:r>
            <a:r>
              <a:rPr b="1"/>
              <a:t>Virginia</a:t>
            </a:r>
            <a:r>
              <a:t> </a:t>
            </a:r>
            <a:r>
              <a:rPr b="1"/>
              <a:t>Common wealth university school of dentistry    …….Virginia bridge…..</a:t>
            </a:r>
          </a:p>
        </p:txBody>
      </p:sp>
      <p:pic>
        <p:nvPicPr>
          <p:cNvPr id="383" name="Picture 4" descr="Picture 4"/>
          <p:cNvPicPr>
            <a:picLocks noChangeAspect="1"/>
          </p:cNvPicPr>
          <p:nvPr/>
        </p:nvPicPr>
        <p:blipFill>
          <a:blip r:embed="rId2">
            <a:extLst/>
          </a:blip>
          <a:stretch>
            <a:fillRect/>
          </a:stretch>
        </p:blipFill>
        <p:spPr>
          <a:xfrm>
            <a:off x="2667000" y="3733800"/>
            <a:ext cx="2971800" cy="1905000"/>
          </a:xfrm>
          <a:prstGeom prst="rect">
            <a:avLst/>
          </a:prstGeom>
          <a:ln w="38100">
            <a:solidFill>
              <a:srgbClr val="2F2B20"/>
            </a:solidFill>
            <a:miter/>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Rectangle 2"/>
          <p:cNvSpPr txBox="1">
            <a:spLocks noGrp="1"/>
          </p:cNvSpPr>
          <p:nvPr>
            <p:ph type="title"/>
          </p:nvPr>
        </p:nvSpPr>
        <p:spPr>
          <a:xfrm>
            <a:off x="457200" y="274638"/>
            <a:ext cx="7620000" cy="1143002"/>
          </a:xfrm>
          <a:prstGeom prst="rect">
            <a:avLst/>
          </a:prstGeom>
        </p:spPr>
        <p:txBody>
          <a:bodyPr/>
          <a:lstStyle/>
          <a:p>
            <a:endParaRPr/>
          </a:p>
        </p:txBody>
      </p:sp>
      <p:sp>
        <p:nvSpPr>
          <p:cNvPr id="386" name="Rectangle 3"/>
          <p:cNvSpPr txBox="1">
            <a:spLocks noGrp="1"/>
          </p:cNvSpPr>
          <p:nvPr>
            <p:ph type="body" idx="1"/>
          </p:nvPr>
        </p:nvSpPr>
        <p:spPr>
          <a:prstGeom prst="rect">
            <a:avLst/>
          </a:prstGeom>
        </p:spPr>
        <p:txBody>
          <a:bodyPr/>
          <a:lstStyle/>
          <a:p>
            <a:pPr>
              <a:lnSpc>
                <a:spcPct val="190000"/>
              </a:lnSpc>
              <a:buFont typeface="Calibri"/>
              <a:buChar char="✵"/>
              <a:defRPr b="1">
                <a:solidFill>
                  <a:srgbClr val="FF0066"/>
                </a:solidFill>
              </a:defRPr>
            </a:pPr>
            <a:r>
              <a:t>Lost salt technique </a:t>
            </a:r>
          </a:p>
          <a:p>
            <a:pPr>
              <a:lnSpc>
                <a:spcPct val="190000"/>
              </a:lnSpc>
              <a:spcBef>
                <a:spcPts val="400"/>
              </a:spcBef>
              <a:buClr>
                <a:srgbClr val="FF0066"/>
              </a:buClr>
              <a:buFont typeface="Calibri"/>
              <a:buChar char="➢"/>
              <a:defRPr sz="2000" b="1"/>
            </a:pPr>
            <a:r>
              <a:t>Salt crystal size 150-250 microns</a:t>
            </a:r>
          </a:p>
          <a:p>
            <a:pPr>
              <a:lnSpc>
                <a:spcPct val="190000"/>
              </a:lnSpc>
              <a:spcBef>
                <a:spcPts val="400"/>
              </a:spcBef>
              <a:buClr>
                <a:srgbClr val="FF0066"/>
              </a:buClr>
              <a:buFont typeface="Calibri"/>
              <a:buChar char="➢"/>
              <a:defRPr sz="2000" b="1"/>
            </a:pPr>
            <a:r>
              <a:t>Adequate bond strength</a:t>
            </a:r>
          </a:p>
          <a:p>
            <a:pPr>
              <a:lnSpc>
                <a:spcPct val="190000"/>
              </a:lnSpc>
              <a:spcBef>
                <a:spcPts val="400"/>
              </a:spcBef>
              <a:buClr>
                <a:srgbClr val="FF0066"/>
              </a:buClr>
              <a:buFont typeface="Calibri"/>
              <a:buChar char="➢"/>
              <a:defRPr sz="2000" b="1"/>
            </a:pPr>
            <a:r>
              <a:t>Air abrasion with aluminium oxide</a:t>
            </a:r>
          </a:p>
          <a:p>
            <a:pPr>
              <a:lnSpc>
                <a:spcPct val="190000"/>
              </a:lnSpc>
              <a:spcBef>
                <a:spcPts val="400"/>
              </a:spcBef>
              <a:buClr>
                <a:srgbClr val="FF0066"/>
              </a:buClr>
              <a:buFont typeface="Calibri"/>
              <a:buChar char="➢"/>
              <a:defRPr sz="2000" b="1"/>
            </a:pPr>
            <a:r>
              <a:t>More retentive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CAST MESH FPD’S</a:t>
            </a:r>
          </a:p>
        </p:txBody>
      </p:sp>
      <p:sp>
        <p:nvSpPr>
          <p:cNvPr id="389" name="Rectangle 3"/>
          <p:cNvSpPr txBox="1">
            <a:spLocks noGrp="1"/>
          </p:cNvSpPr>
          <p:nvPr>
            <p:ph type="body" idx="1"/>
          </p:nvPr>
        </p:nvSpPr>
        <p:spPr>
          <a:prstGeom prst="rect">
            <a:avLst/>
          </a:prstGeom>
        </p:spPr>
        <p:txBody>
          <a:bodyPr/>
          <a:lstStyle>
            <a:lvl1pPr>
              <a:spcBef>
                <a:spcPts val="600"/>
              </a:spcBef>
              <a:buClr>
                <a:srgbClr val="FF0066"/>
              </a:buClr>
              <a:buFont typeface="Calibri"/>
              <a:buChar char="✵"/>
              <a:defRPr sz="2800" b="1"/>
            </a:lvl1pPr>
          </a:lstStyle>
          <a:p>
            <a:r>
              <a:t>Taleghani</a:t>
            </a:r>
          </a:p>
        </p:txBody>
      </p:sp>
      <p:pic>
        <p:nvPicPr>
          <p:cNvPr id="390" name="Picture 4" descr="Picture 4"/>
          <p:cNvPicPr>
            <a:picLocks noChangeAspect="1"/>
          </p:cNvPicPr>
          <p:nvPr/>
        </p:nvPicPr>
        <p:blipFill>
          <a:blip r:embed="rId2">
            <a:extLst/>
          </a:blip>
          <a:srcRect l="3096" t="22441" r="54580" b="36085"/>
          <a:stretch>
            <a:fillRect/>
          </a:stretch>
        </p:blipFill>
        <p:spPr>
          <a:xfrm>
            <a:off x="6019798" y="2438400"/>
            <a:ext cx="2895603" cy="1752601"/>
          </a:xfrm>
          <a:prstGeom prst="rect">
            <a:avLst/>
          </a:prstGeom>
          <a:ln w="57150">
            <a:solidFill>
              <a:srgbClr val="2F2B20"/>
            </a:solidFill>
            <a:miter/>
          </a:ln>
        </p:spPr>
      </p:pic>
      <p:pic>
        <p:nvPicPr>
          <p:cNvPr id="391" name="Picture 5" descr="Picture 5"/>
          <p:cNvPicPr>
            <a:picLocks noChangeAspect="1"/>
          </p:cNvPicPr>
          <p:nvPr/>
        </p:nvPicPr>
        <p:blipFill>
          <a:blip r:embed="rId2">
            <a:extLst/>
          </a:blip>
          <a:srcRect l="68903" t="71634" r="3611" b="11129"/>
          <a:stretch>
            <a:fillRect/>
          </a:stretch>
        </p:blipFill>
        <p:spPr>
          <a:xfrm>
            <a:off x="228600" y="2438400"/>
            <a:ext cx="3048000" cy="1752601"/>
          </a:xfrm>
          <a:prstGeom prst="rect">
            <a:avLst/>
          </a:prstGeom>
          <a:ln w="57150">
            <a:solidFill>
              <a:srgbClr val="2F2B20"/>
            </a:solidFill>
            <a:miter/>
          </a:ln>
        </p:spPr>
      </p:pic>
      <p:sp>
        <p:nvSpPr>
          <p:cNvPr id="392" name="Rectangle 6"/>
          <p:cNvSpPr txBox="1"/>
          <p:nvPr/>
        </p:nvSpPr>
        <p:spPr>
          <a:xfrm>
            <a:off x="609600" y="5334001"/>
            <a:ext cx="8153400" cy="638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342900" indent="-342900">
              <a:lnSpc>
                <a:spcPct val="90000"/>
              </a:lnSpc>
              <a:spcBef>
                <a:spcPts val="400"/>
              </a:spcBef>
              <a:buFont typeface="Arial"/>
              <a:buChar char="✶"/>
              <a:defRPr sz="2000" b="1">
                <a:solidFill>
                  <a:srgbClr val="2F2B20"/>
                </a:solidFill>
              </a:defRPr>
            </a:lvl1pPr>
          </a:lstStyle>
          <a:p>
            <a:r>
              <a:t>Here the nylon mesh is placed on the tissue surface of the retainer wax pattern</a:t>
            </a:r>
          </a:p>
        </p:txBody>
      </p:sp>
      <p:pic>
        <p:nvPicPr>
          <p:cNvPr id="393" name="Picture 7" descr="Picture 7"/>
          <p:cNvPicPr>
            <a:picLocks noChangeAspect="1"/>
          </p:cNvPicPr>
          <p:nvPr/>
        </p:nvPicPr>
        <p:blipFill>
          <a:blip r:embed="rId3">
            <a:extLst/>
          </a:blip>
          <a:srcRect l="4807" r="2587"/>
          <a:stretch>
            <a:fillRect/>
          </a:stretch>
        </p:blipFill>
        <p:spPr>
          <a:xfrm>
            <a:off x="3122613" y="2438400"/>
            <a:ext cx="2973389" cy="1801815"/>
          </a:xfrm>
          <a:prstGeom prst="rect">
            <a:avLst/>
          </a:prstGeom>
          <a:ln w="38100">
            <a:solidFill>
              <a:srgbClr val="2F2B20"/>
            </a:solidFill>
            <a:miter/>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DRAWBACKS</a:t>
            </a:r>
          </a:p>
        </p:txBody>
      </p:sp>
      <p:sp>
        <p:nvSpPr>
          <p:cNvPr id="396" name="Rectangle 3"/>
          <p:cNvSpPr txBox="1">
            <a:spLocks noGrp="1"/>
          </p:cNvSpPr>
          <p:nvPr>
            <p:ph type="body" idx="1"/>
          </p:nvPr>
        </p:nvSpPr>
        <p:spPr>
          <a:prstGeom prst="rect">
            <a:avLst/>
          </a:prstGeom>
        </p:spPr>
        <p:txBody>
          <a:bodyPr/>
          <a:lstStyle/>
          <a:p>
            <a:pPr>
              <a:lnSpc>
                <a:spcPct val="220000"/>
              </a:lnSpc>
              <a:spcBef>
                <a:spcPts val="400"/>
              </a:spcBef>
              <a:buClr>
                <a:srgbClr val="FF0066"/>
              </a:buClr>
              <a:buFont typeface="Calibri"/>
              <a:buChar char="➢"/>
              <a:defRPr sz="2000" b="1"/>
            </a:pPr>
            <a:r>
              <a:t>Does not adapt to cast during pattern fabrication</a:t>
            </a:r>
          </a:p>
          <a:p>
            <a:pPr>
              <a:lnSpc>
                <a:spcPct val="220000"/>
              </a:lnSpc>
              <a:spcBef>
                <a:spcPts val="400"/>
              </a:spcBef>
              <a:buClr>
                <a:srgbClr val="FF0066"/>
              </a:buClr>
              <a:buFont typeface="Calibri"/>
              <a:buChar char="➢"/>
              <a:defRPr sz="2000" b="1"/>
            </a:pPr>
            <a:r>
              <a:t>Wax flows between mesh</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3"/>
          <p:cNvSpPr txBox="1">
            <a:spLocks noGrp="1"/>
          </p:cNvSpPr>
          <p:nvPr>
            <p:ph type="body" idx="1"/>
          </p:nvPr>
        </p:nvSpPr>
        <p:spPr>
          <a:xfrm>
            <a:off x="457200" y="228598"/>
            <a:ext cx="8229600" cy="5897567"/>
          </a:xfrm>
          <a:prstGeom prst="rect">
            <a:avLst/>
          </a:prstGeom>
        </p:spPr>
        <p:txBody>
          <a:bodyPr/>
          <a:lstStyle/>
          <a:p>
            <a:pPr marL="114300" indent="0">
              <a:lnSpc>
                <a:spcPct val="90000"/>
              </a:lnSpc>
              <a:buSzTx/>
              <a:buNone/>
            </a:pPr>
            <a:endParaRPr/>
          </a:p>
          <a:p>
            <a:pPr>
              <a:lnSpc>
                <a:spcPct val="120000"/>
              </a:lnSpc>
              <a:spcBef>
                <a:spcPts val="400"/>
              </a:spcBef>
              <a:buClr>
                <a:srgbClr val="FF0066"/>
              </a:buClr>
              <a:buFont typeface="Calibri"/>
              <a:buChar char="✵"/>
              <a:defRPr sz="2000" b="1"/>
            </a:pPr>
            <a:r>
              <a:t>Design concepts</a:t>
            </a:r>
          </a:p>
          <a:p>
            <a:pPr>
              <a:lnSpc>
                <a:spcPct val="120000"/>
              </a:lnSpc>
              <a:spcBef>
                <a:spcPts val="400"/>
              </a:spcBef>
              <a:buClr>
                <a:srgbClr val="FF0066"/>
              </a:buClr>
              <a:buFont typeface="Calibri"/>
              <a:buChar char="✵"/>
              <a:defRPr sz="2000" b="1"/>
            </a:pPr>
            <a:r>
              <a:t>Selection of abutments</a:t>
            </a:r>
          </a:p>
          <a:p>
            <a:pPr>
              <a:lnSpc>
                <a:spcPct val="120000"/>
              </a:lnSpc>
              <a:spcBef>
                <a:spcPts val="400"/>
              </a:spcBef>
              <a:buClr>
                <a:srgbClr val="FF0066"/>
              </a:buClr>
              <a:buFont typeface="Calibri"/>
              <a:buChar char="✵"/>
              <a:defRPr sz="2000" b="1"/>
            </a:pPr>
            <a:r>
              <a:t>Bur selection</a:t>
            </a:r>
          </a:p>
          <a:p>
            <a:pPr>
              <a:lnSpc>
                <a:spcPct val="120000"/>
              </a:lnSpc>
              <a:spcBef>
                <a:spcPts val="400"/>
              </a:spcBef>
              <a:buClr>
                <a:srgbClr val="FF0066"/>
              </a:buClr>
              <a:buFont typeface="Calibri"/>
              <a:buChar char="✵"/>
              <a:defRPr sz="2000" b="1"/>
            </a:pPr>
            <a:r>
              <a:t>Anterior &amp; posterior tooth preparation &amp; framework design</a:t>
            </a:r>
          </a:p>
          <a:p>
            <a:pPr>
              <a:lnSpc>
                <a:spcPct val="120000"/>
              </a:lnSpc>
              <a:spcBef>
                <a:spcPts val="400"/>
              </a:spcBef>
              <a:buClr>
                <a:srgbClr val="FF0066"/>
              </a:buClr>
              <a:buFont typeface="Calibri"/>
              <a:buChar char="✵"/>
              <a:defRPr sz="2000" b="1"/>
            </a:pPr>
            <a:r>
              <a:t>Impression procedure</a:t>
            </a:r>
          </a:p>
          <a:p>
            <a:pPr>
              <a:lnSpc>
                <a:spcPct val="120000"/>
              </a:lnSpc>
              <a:spcBef>
                <a:spcPts val="400"/>
              </a:spcBef>
              <a:buClr>
                <a:srgbClr val="FF0066"/>
              </a:buClr>
              <a:buFont typeface="Calibri"/>
              <a:buChar char="✵"/>
              <a:defRPr sz="2000" b="1"/>
            </a:pPr>
            <a:r>
              <a:t>Lab procedure</a:t>
            </a:r>
          </a:p>
          <a:p>
            <a:pPr>
              <a:lnSpc>
                <a:spcPct val="120000"/>
              </a:lnSpc>
              <a:spcBef>
                <a:spcPts val="400"/>
              </a:spcBef>
              <a:buClr>
                <a:srgbClr val="FF0066"/>
              </a:buClr>
              <a:buFont typeface="Calibri"/>
              <a:buChar char="✵"/>
              <a:defRPr sz="2000" b="1"/>
            </a:pPr>
            <a:r>
              <a:t>Bonding</a:t>
            </a:r>
          </a:p>
          <a:p>
            <a:pPr>
              <a:lnSpc>
                <a:spcPct val="120000"/>
              </a:lnSpc>
              <a:spcBef>
                <a:spcPts val="400"/>
              </a:spcBef>
              <a:buClr>
                <a:srgbClr val="FF0066"/>
              </a:buClr>
              <a:buFont typeface="Calibri"/>
              <a:buChar char="✵"/>
              <a:defRPr sz="2000" b="1"/>
            </a:pPr>
            <a:r>
              <a:t>Cements</a:t>
            </a:r>
          </a:p>
          <a:p>
            <a:pPr>
              <a:lnSpc>
                <a:spcPct val="120000"/>
              </a:lnSpc>
              <a:spcBef>
                <a:spcPts val="400"/>
              </a:spcBef>
              <a:buClr>
                <a:srgbClr val="FF0066"/>
              </a:buClr>
              <a:buFont typeface="Calibri"/>
              <a:buChar char="✵"/>
              <a:defRPr sz="2000" b="1"/>
            </a:pPr>
            <a:r>
              <a:t>Longevity and scope</a:t>
            </a:r>
          </a:p>
          <a:p>
            <a:pPr>
              <a:lnSpc>
                <a:spcPct val="120000"/>
              </a:lnSpc>
              <a:spcBef>
                <a:spcPts val="400"/>
              </a:spcBef>
              <a:buClr>
                <a:srgbClr val="FF0066"/>
              </a:buClr>
              <a:buFont typeface="Calibri"/>
              <a:buChar char="✵"/>
              <a:defRPr sz="2000" b="1"/>
            </a:pPr>
            <a:r>
              <a:t>Summary and conclusion</a:t>
            </a:r>
          </a:p>
          <a:p>
            <a:pPr>
              <a:lnSpc>
                <a:spcPct val="120000"/>
              </a:lnSpc>
              <a:spcBef>
                <a:spcPts val="400"/>
              </a:spcBef>
              <a:buClr>
                <a:srgbClr val="FF0066"/>
              </a:buClr>
              <a:buFont typeface="Calibri"/>
              <a:buChar char="✵"/>
              <a:defRPr sz="2000" b="1"/>
            </a:pPr>
            <a:r>
              <a:t>References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2"/>
          <p:cNvSpPr txBox="1">
            <a:spLocks noGrp="1"/>
          </p:cNvSpPr>
          <p:nvPr>
            <p:ph type="title"/>
          </p:nvPr>
        </p:nvSpPr>
        <p:spPr>
          <a:xfrm>
            <a:off x="457200" y="274638"/>
            <a:ext cx="7620000" cy="1143002"/>
          </a:xfrm>
          <a:prstGeom prst="rect">
            <a:avLst/>
          </a:prstGeom>
        </p:spPr>
        <p:txBody>
          <a:bodyPr/>
          <a:lstStyle>
            <a:lvl1pPr>
              <a:defRPr sz="2800" b="1">
                <a:solidFill>
                  <a:srgbClr val="FF0066"/>
                </a:solidFill>
              </a:defRPr>
            </a:lvl1pPr>
          </a:lstStyle>
          <a:p>
            <a:r>
              <a:t>CHEMICAL BONDING RESIN- RETAINED FPD’S</a:t>
            </a:r>
          </a:p>
        </p:txBody>
      </p:sp>
      <p:sp>
        <p:nvSpPr>
          <p:cNvPr id="399" name="Rectangle 3"/>
          <p:cNvSpPr txBox="1">
            <a:spLocks noGrp="1"/>
          </p:cNvSpPr>
          <p:nvPr>
            <p:ph type="body" idx="1"/>
          </p:nvPr>
        </p:nvSpPr>
        <p:spPr>
          <a:prstGeom prst="rect">
            <a:avLst/>
          </a:prstGeom>
        </p:spPr>
        <p:txBody>
          <a:bodyPr/>
          <a:lstStyle/>
          <a:p>
            <a:pPr>
              <a:lnSpc>
                <a:spcPct val="240000"/>
              </a:lnSpc>
              <a:spcBef>
                <a:spcPts val="400"/>
              </a:spcBef>
              <a:buClr>
                <a:srgbClr val="FF0066"/>
              </a:buClr>
              <a:buFont typeface="Calibri"/>
              <a:buChar char="✵"/>
              <a:defRPr sz="2000" b="1"/>
            </a:pPr>
            <a:r>
              <a:t>Adhesive resin cement bond to oxidized or tin plated surface</a:t>
            </a:r>
          </a:p>
          <a:p>
            <a:pPr>
              <a:lnSpc>
                <a:spcPct val="240000"/>
              </a:lnSpc>
              <a:spcBef>
                <a:spcPts val="400"/>
              </a:spcBef>
              <a:buClr>
                <a:srgbClr val="FF0066"/>
              </a:buClr>
              <a:buFont typeface="Calibri"/>
              <a:buChar char="✵"/>
              <a:defRPr sz="2000" b="1"/>
            </a:pPr>
            <a:r>
              <a:t>Resin cements form chemical bond to oxidized surface</a:t>
            </a:r>
          </a:p>
          <a:p>
            <a:pPr>
              <a:lnSpc>
                <a:spcPct val="240000"/>
              </a:lnSpc>
              <a:spcBef>
                <a:spcPts val="400"/>
              </a:spcBef>
              <a:buClr>
                <a:srgbClr val="FF0066"/>
              </a:buClr>
              <a:buFont typeface="Calibri"/>
              <a:buChar char="✵"/>
              <a:defRPr sz="2000" b="1"/>
            </a:pPr>
            <a:r>
              <a:t>Silicoater Classical</a:t>
            </a:r>
          </a:p>
          <a:p>
            <a:pPr>
              <a:lnSpc>
                <a:spcPct val="240000"/>
              </a:lnSpc>
              <a:spcBef>
                <a:spcPts val="400"/>
              </a:spcBef>
              <a:buClr>
                <a:srgbClr val="FF0066"/>
              </a:buClr>
              <a:buFont typeface="Calibri"/>
              <a:buChar char="✵"/>
              <a:defRPr sz="2000" b="1"/>
            </a:pPr>
            <a:r>
              <a:t>Rocatec System</a:t>
            </a:r>
          </a:p>
          <a:p>
            <a:pPr>
              <a:lnSpc>
                <a:spcPct val="240000"/>
              </a:lnSpc>
              <a:spcBef>
                <a:spcPts val="400"/>
              </a:spcBef>
              <a:buClr>
                <a:srgbClr val="FF0066"/>
              </a:buClr>
              <a:buFont typeface="Calibri"/>
              <a:buChar char="✵"/>
              <a:defRPr sz="2000" b="1"/>
            </a:pPr>
            <a:r>
              <a:t>Tin plating</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ADHESION BRIDGES</a:t>
            </a:r>
          </a:p>
        </p:txBody>
      </p:sp>
      <p:sp>
        <p:nvSpPr>
          <p:cNvPr id="402" name="Rectangle 3"/>
          <p:cNvSpPr txBox="1">
            <a:spLocks noGrp="1"/>
          </p:cNvSpPr>
          <p:nvPr>
            <p:ph type="body" idx="1"/>
          </p:nvPr>
        </p:nvSpPr>
        <p:spPr>
          <a:prstGeom prst="rect">
            <a:avLst/>
          </a:prstGeom>
        </p:spPr>
        <p:txBody>
          <a:bodyPr/>
          <a:lstStyle/>
          <a:p>
            <a:pPr>
              <a:lnSpc>
                <a:spcPct val="190000"/>
              </a:lnSpc>
              <a:spcBef>
                <a:spcPts val="400"/>
              </a:spcBef>
              <a:buClr>
                <a:srgbClr val="FF0066"/>
              </a:buClr>
              <a:buFont typeface="Calibri"/>
              <a:buChar char="➢"/>
              <a:defRPr sz="2000" b="1"/>
            </a:pPr>
            <a:r>
              <a:t>Surface treatment of metals</a:t>
            </a:r>
          </a:p>
          <a:p>
            <a:pPr>
              <a:lnSpc>
                <a:spcPct val="190000"/>
              </a:lnSpc>
              <a:spcBef>
                <a:spcPts val="400"/>
              </a:spcBef>
              <a:buClr>
                <a:srgbClr val="FF0066"/>
              </a:buClr>
              <a:buFont typeface="Calibri"/>
              <a:buChar char="➢"/>
              <a:defRPr sz="2000" b="1"/>
            </a:pPr>
            <a:r>
              <a:t>Sand blasting</a:t>
            </a:r>
          </a:p>
          <a:p>
            <a:pPr>
              <a:lnSpc>
                <a:spcPct val="190000"/>
              </a:lnSpc>
              <a:spcBef>
                <a:spcPts val="400"/>
              </a:spcBef>
              <a:buClr>
                <a:srgbClr val="FF0066"/>
              </a:buClr>
              <a:buFont typeface="Calibri"/>
              <a:buChar char="➢"/>
              <a:defRPr sz="2000" b="1"/>
            </a:pPr>
            <a:r>
              <a:t>Tiller et al (1985)</a:t>
            </a:r>
          </a:p>
          <a:p>
            <a:pPr>
              <a:lnSpc>
                <a:spcPct val="190000"/>
              </a:lnSpc>
              <a:spcBef>
                <a:spcPts val="400"/>
              </a:spcBef>
              <a:buClr>
                <a:srgbClr val="FF0066"/>
              </a:buClr>
              <a:buFont typeface="Calibri"/>
              <a:buChar char="➢"/>
              <a:defRPr sz="2000" b="1"/>
            </a:pPr>
            <a:r>
              <a:t>Used alumina (50 microns) for sand blasting</a:t>
            </a:r>
          </a:p>
          <a:p>
            <a:pPr>
              <a:lnSpc>
                <a:spcPct val="190000"/>
              </a:lnSpc>
              <a:spcBef>
                <a:spcPts val="400"/>
              </a:spcBef>
              <a:buClr>
                <a:srgbClr val="FF0066"/>
              </a:buClr>
              <a:buFont typeface="Calibri"/>
              <a:buChar char="➢"/>
              <a:defRPr sz="2000" b="1"/>
            </a:pPr>
            <a:r>
              <a:t>Concluded sandblasting results in a highly activated metal surface</a:t>
            </a:r>
          </a:p>
          <a:p>
            <a:pPr>
              <a:lnSpc>
                <a:spcPct val="190000"/>
              </a:lnSpc>
              <a:spcBef>
                <a:spcPts val="400"/>
              </a:spcBef>
              <a:buClr>
                <a:srgbClr val="FF0066"/>
              </a:buClr>
              <a:buFont typeface="Calibri"/>
              <a:buChar char="➢"/>
              <a:defRPr sz="2000" b="1"/>
            </a:pPr>
            <a:r>
              <a:t>Demonstrated increased wettability of the surface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SILICOATER CLASSICAL</a:t>
            </a:r>
          </a:p>
        </p:txBody>
      </p:sp>
      <p:sp>
        <p:nvSpPr>
          <p:cNvPr id="405" name="Rectangle 3"/>
          <p:cNvSpPr txBox="1">
            <a:spLocks noGrp="1"/>
          </p:cNvSpPr>
          <p:nvPr>
            <p:ph type="body" idx="1"/>
          </p:nvPr>
        </p:nvSpPr>
        <p:spPr>
          <a:prstGeom prst="rect">
            <a:avLst/>
          </a:prstGeom>
        </p:spPr>
        <p:txBody>
          <a:bodyPr/>
          <a:lstStyle/>
          <a:p>
            <a:pPr>
              <a:lnSpc>
                <a:spcPct val="180000"/>
              </a:lnSpc>
              <a:spcBef>
                <a:spcPts val="400"/>
              </a:spcBef>
              <a:buClr>
                <a:srgbClr val="FF0066"/>
              </a:buClr>
              <a:buFont typeface="Calibri"/>
              <a:buChar char="✵"/>
              <a:defRPr sz="2000" b="1"/>
            </a:pPr>
            <a:r>
              <a:t>Tiller et al (1984)</a:t>
            </a:r>
          </a:p>
          <a:p>
            <a:pPr>
              <a:lnSpc>
                <a:spcPct val="180000"/>
              </a:lnSpc>
              <a:spcBef>
                <a:spcPts val="400"/>
              </a:spcBef>
              <a:buClr>
                <a:srgbClr val="FF0066"/>
              </a:buClr>
              <a:buFont typeface="Calibri"/>
              <a:buChar char="➢"/>
              <a:defRPr sz="2000" b="1"/>
            </a:pPr>
            <a:r>
              <a:t>Flame coating of silica carbide for 5 minutes</a:t>
            </a:r>
          </a:p>
          <a:p>
            <a:pPr>
              <a:lnSpc>
                <a:spcPct val="180000"/>
              </a:lnSpc>
              <a:spcBef>
                <a:spcPts val="400"/>
              </a:spcBef>
              <a:buClr>
                <a:srgbClr val="FF0066"/>
              </a:buClr>
              <a:buFont typeface="Calibri"/>
              <a:buChar char="➢"/>
              <a:defRPr sz="2000" b="1"/>
            </a:pPr>
            <a:r>
              <a:t>Silane is coated</a:t>
            </a:r>
          </a:p>
          <a:p>
            <a:pPr marL="114300" indent="0">
              <a:lnSpc>
                <a:spcPct val="180000"/>
              </a:lnSpc>
              <a:spcBef>
                <a:spcPts val="400"/>
              </a:spcBef>
              <a:buSzTx/>
              <a:buNone/>
              <a:defRPr sz="2000" b="1"/>
            </a:pPr>
            <a:r>
              <a:t>Disadvantage</a:t>
            </a:r>
            <a:r>
              <a:rPr b="0"/>
              <a:t> – expensive </a:t>
            </a:r>
          </a:p>
          <a:p>
            <a:pPr marL="114300" indent="0">
              <a:lnSpc>
                <a:spcPct val="180000"/>
              </a:lnSpc>
              <a:spcBef>
                <a:spcPts val="400"/>
              </a:spcBef>
              <a:buSzTx/>
              <a:buNone/>
              <a:defRPr sz="2000"/>
            </a:pPr>
            <a:r>
              <a:t>                                 Uneven distribution of flame</a:t>
            </a:r>
          </a:p>
          <a:p>
            <a:pPr marL="114300" indent="0">
              <a:lnSpc>
                <a:spcPct val="180000"/>
              </a:lnSpc>
              <a:spcBef>
                <a:spcPts val="400"/>
              </a:spcBef>
              <a:buSzTx/>
              <a:buNone/>
              <a:defRPr sz="2000"/>
            </a:pPr>
            <a:r>
              <a:t>                                 Chemically unstable silica layers</a:t>
            </a:r>
          </a:p>
          <a:p>
            <a:pPr marL="114300" indent="0">
              <a:lnSpc>
                <a:spcPct val="180000"/>
              </a:lnSpc>
              <a:spcBef>
                <a:spcPts val="400"/>
              </a:spcBef>
              <a:buSzTx/>
              <a:buNone/>
              <a:defRPr sz="2000"/>
            </a:pPr>
            <a:r>
              <a:t>                                 No Protection ,of the layer formed</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ROCATEC SYSTEM</a:t>
            </a:r>
          </a:p>
        </p:txBody>
      </p:sp>
      <p:sp>
        <p:nvSpPr>
          <p:cNvPr id="408" name="Rectangle 3"/>
          <p:cNvSpPr txBox="1">
            <a:spLocks noGrp="1"/>
          </p:cNvSpPr>
          <p:nvPr>
            <p:ph type="body" idx="1"/>
          </p:nvPr>
        </p:nvSpPr>
        <p:spPr>
          <a:prstGeom prst="rect">
            <a:avLst/>
          </a:prstGeom>
        </p:spPr>
        <p:txBody>
          <a:bodyPr/>
          <a:lstStyle/>
          <a:p>
            <a:pPr>
              <a:lnSpc>
                <a:spcPct val="170000"/>
              </a:lnSpc>
              <a:spcBef>
                <a:spcPts val="400"/>
              </a:spcBef>
              <a:buFont typeface="Calibri"/>
              <a:buChar char="✵"/>
              <a:defRPr sz="2000" b="1">
                <a:solidFill>
                  <a:srgbClr val="FF0066"/>
                </a:solidFill>
              </a:defRPr>
            </a:pPr>
            <a:r>
              <a:t>Introduced in 1989</a:t>
            </a:r>
          </a:p>
          <a:p>
            <a:pPr>
              <a:lnSpc>
                <a:spcPct val="170000"/>
              </a:lnSpc>
              <a:spcBef>
                <a:spcPts val="400"/>
              </a:spcBef>
              <a:buClr>
                <a:srgbClr val="FF0066"/>
              </a:buClr>
              <a:buFont typeface="Calibri"/>
              <a:buChar char="➢"/>
              <a:defRPr sz="2000" b="1"/>
            </a:pPr>
            <a:r>
              <a:t>Tribochemical application of silica layer by sand blasting</a:t>
            </a:r>
          </a:p>
          <a:p>
            <a:pPr>
              <a:lnSpc>
                <a:spcPct val="170000"/>
              </a:lnSpc>
              <a:spcBef>
                <a:spcPts val="400"/>
              </a:spcBef>
              <a:buClr>
                <a:srgbClr val="FF0066"/>
              </a:buClr>
              <a:buFont typeface="Calibri"/>
              <a:buChar char="➢"/>
              <a:defRPr sz="2000" b="1"/>
            </a:pPr>
            <a:r>
              <a:t>Sand blasting with 110 microns alumina at a pressure of 0.25 Mpa</a:t>
            </a:r>
          </a:p>
          <a:p>
            <a:pPr>
              <a:lnSpc>
                <a:spcPct val="170000"/>
              </a:lnSpc>
              <a:spcBef>
                <a:spcPts val="400"/>
              </a:spcBef>
              <a:buClr>
                <a:srgbClr val="FF0066"/>
              </a:buClr>
              <a:buFont typeface="Calibri"/>
              <a:buChar char="➢"/>
              <a:defRPr sz="2000" b="1"/>
            </a:pPr>
            <a:r>
              <a:t>Sand blasting with 110 microns aluminium oxide modified with silicic acid</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TIN PLATING</a:t>
            </a:r>
            <a:br/>
            <a:endParaRPr/>
          </a:p>
        </p:txBody>
      </p:sp>
      <p:sp>
        <p:nvSpPr>
          <p:cNvPr id="411" name="Rectangle 3"/>
          <p:cNvSpPr txBox="1">
            <a:spLocks noGrp="1"/>
          </p:cNvSpPr>
          <p:nvPr>
            <p:ph type="body" idx="1"/>
          </p:nvPr>
        </p:nvSpPr>
        <p:spPr>
          <a:prstGeom prst="rect">
            <a:avLst/>
          </a:prstGeom>
        </p:spPr>
        <p:txBody>
          <a:bodyPr/>
          <a:lstStyle/>
          <a:p>
            <a:pPr>
              <a:spcBef>
                <a:spcPts val="400"/>
              </a:spcBef>
              <a:defRPr sz="2000" b="1"/>
            </a:pPr>
            <a:r>
              <a:t>Done on noble metal alloys</a:t>
            </a:r>
          </a:p>
          <a:p>
            <a:pPr>
              <a:spcBef>
                <a:spcPts val="400"/>
              </a:spcBef>
              <a:defRPr sz="2000" b="1"/>
            </a:pPr>
            <a:r>
              <a:t>Requires particle abrasion of the alloy surface</a:t>
            </a:r>
          </a:p>
          <a:p>
            <a:pPr>
              <a:spcBef>
                <a:spcPts val="400"/>
              </a:spcBef>
              <a:defRPr sz="2000" b="1"/>
            </a:pPr>
            <a:r>
              <a:t>Uses a tin amide solution</a:t>
            </a:r>
          </a:p>
        </p:txBody>
      </p:sp>
      <p:pic>
        <p:nvPicPr>
          <p:cNvPr id="412" name="Picture 4" descr="Picture 4"/>
          <p:cNvPicPr>
            <a:picLocks noChangeAspect="1"/>
          </p:cNvPicPr>
          <p:nvPr/>
        </p:nvPicPr>
        <p:blipFill>
          <a:blip r:embed="rId2">
            <a:extLst/>
          </a:blip>
          <a:srcRect l="52449" b="3202"/>
          <a:stretch>
            <a:fillRect/>
          </a:stretch>
        </p:blipFill>
        <p:spPr>
          <a:xfrm>
            <a:off x="4800600" y="3048000"/>
            <a:ext cx="3914775" cy="2667000"/>
          </a:xfrm>
          <a:prstGeom prst="rect">
            <a:avLst/>
          </a:prstGeom>
          <a:ln w="38100">
            <a:solidFill>
              <a:srgbClr val="2F2B20"/>
            </a:solidFill>
            <a:miter/>
          </a:ln>
        </p:spPr>
      </p:pic>
      <p:pic>
        <p:nvPicPr>
          <p:cNvPr id="413" name="Picture 5" descr="Picture 5"/>
          <p:cNvPicPr>
            <a:picLocks noChangeAspect="1"/>
          </p:cNvPicPr>
          <p:nvPr/>
        </p:nvPicPr>
        <p:blipFill>
          <a:blip r:embed="rId2">
            <a:extLst/>
          </a:blip>
          <a:srcRect r="49736" b="8238"/>
          <a:stretch>
            <a:fillRect/>
          </a:stretch>
        </p:blipFill>
        <p:spPr>
          <a:xfrm>
            <a:off x="609598" y="3048000"/>
            <a:ext cx="3962403" cy="2670175"/>
          </a:xfrm>
          <a:prstGeom prst="rect">
            <a:avLst/>
          </a:prstGeom>
          <a:ln w="38100">
            <a:solidFill>
              <a:srgbClr val="2F2B20"/>
            </a:solidFill>
            <a:miter/>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FIBRE REINFORCED COMPOSITE RESIN FPD’S</a:t>
            </a:r>
          </a:p>
        </p:txBody>
      </p:sp>
      <p:sp>
        <p:nvSpPr>
          <p:cNvPr id="416" name="Rectangle 3"/>
          <p:cNvSpPr txBox="1">
            <a:spLocks noGrp="1"/>
          </p:cNvSpPr>
          <p:nvPr>
            <p:ph type="body" idx="1"/>
          </p:nvPr>
        </p:nvSpPr>
        <p:spPr>
          <a:prstGeom prst="rect">
            <a:avLst/>
          </a:prstGeom>
        </p:spPr>
        <p:txBody>
          <a:bodyPr/>
          <a:lstStyle/>
          <a:p>
            <a:pPr>
              <a:lnSpc>
                <a:spcPct val="209999"/>
              </a:lnSpc>
              <a:spcBef>
                <a:spcPts val="400"/>
              </a:spcBef>
              <a:defRPr sz="2000" b="1"/>
            </a:pPr>
            <a:r>
              <a:t>Consists of a fiber reinforced substructure</a:t>
            </a:r>
          </a:p>
          <a:p>
            <a:pPr>
              <a:lnSpc>
                <a:spcPct val="209999"/>
              </a:lnSpc>
              <a:spcBef>
                <a:spcPts val="400"/>
              </a:spcBef>
              <a:defRPr sz="2000" b="1"/>
            </a:pPr>
            <a:r>
              <a:t>Veneered with composite material</a:t>
            </a:r>
          </a:p>
          <a:p>
            <a:pPr>
              <a:lnSpc>
                <a:spcPct val="209999"/>
              </a:lnSpc>
              <a:spcBef>
                <a:spcPts val="400"/>
              </a:spcBef>
              <a:buFontTx/>
              <a:buChar char="á"/>
              <a:defRPr sz="2000" b="1"/>
            </a:pPr>
            <a:r>
              <a:t>flexural strength , tensile strength &amp; fracture resistance </a:t>
            </a:r>
          </a:p>
          <a:p>
            <a:pPr>
              <a:lnSpc>
                <a:spcPct val="209999"/>
              </a:lnSpc>
              <a:defRPr sz="2000" b="1"/>
            </a:pPr>
            <a:r>
              <a:t>Translucent</a:t>
            </a:r>
            <a:r>
              <a:rPr sz="2200" b="0"/>
              <a:t> </a:t>
            </a:r>
          </a:p>
          <a:p>
            <a:pPr marL="114300" indent="0">
              <a:lnSpc>
                <a:spcPct val="80000"/>
              </a:lnSpc>
              <a:buSzTx/>
              <a:buNone/>
            </a:pPr>
            <a:r>
              <a:t>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TYPES OF FIBRES</a:t>
            </a:r>
          </a:p>
        </p:txBody>
      </p:sp>
      <p:sp>
        <p:nvSpPr>
          <p:cNvPr id="419" name="Rectangle 3"/>
          <p:cNvSpPr txBox="1">
            <a:spLocks noGrp="1"/>
          </p:cNvSpPr>
          <p:nvPr>
            <p:ph type="body" idx="1"/>
          </p:nvPr>
        </p:nvSpPr>
        <p:spPr>
          <a:prstGeom prst="rect">
            <a:avLst/>
          </a:prstGeom>
        </p:spPr>
        <p:txBody>
          <a:bodyPr/>
          <a:lstStyle/>
          <a:p>
            <a:pPr>
              <a:lnSpc>
                <a:spcPct val="90000"/>
              </a:lnSpc>
              <a:buClr>
                <a:srgbClr val="FF0066"/>
              </a:buClr>
              <a:buFont typeface="Calibri"/>
              <a:buChar char="✵"/>
              <a:defRPr b="1"/>
            </a:pPr>
            <a:r>
              <a:t>Glass</a:t>
            </a:r>
          </a:p>
          <a:p>
            <a:pPr>
              <a:lnSpc>
                <a:spcPct val="90000"/>
              </a:lnSpc>
              <a:buClr>
                <a:srgbClr val="FF0066"/>
              </a:buClr>
              <a:buFont typeface="Calibri"/>
              <a:buChar char="✵"/>
              <a:defRPr b="1"/>
            </a:pPr>
            <a:endParaRPr/>
          </a:p>
          <a:p>
            <a:pPr>
              <a:lnSpc>
                <a:spcPct val="90000"/>
              </a:lnSpc>
              <a:buClr>
                <a:srgbClr val="FF0066"/>
              </a:buClr>
              <a:buFont typeface="Calibri"/>
              <a:buChar char="✵"/>
              <a:defRPr b="1"/>
            </a:pPr>
            <a:r>
              <a:t>Polyethylene</a:t>
            </a:r>
          </a:p>
          <a:p>
            <a:pPr>
              <a:lnSpc>
                <a:spcPct val="90000"/>
              </a:lnSpc>
              <a:buClr>
                <a:srgbClr val="FF0066"/>
              </a:buClr>
              <a:buFont typeface="Calibri"/>
              <a:buChar char="✵"/>
              <a:defRPr b="1"/>
            </a:pPr>
            <a:endParaRPr/>
          </a:p>
          <a:p>
            <a:pPr>
              <a:lnSpc>
                <a:spcPct val="90000"/>
              </a:lnSpc>
              <a:buClr>
                <a:srgbClr val="FF0066"/>
              </a:buClr>
              <a:buFont typeface="Calibri"/>
              <a:buChar char="✵"/>
              <a:defRPr b="1"/>
            </a:pPr>
            <a:r>
              <a:t>Polypropylene</a:t>
            </a:r>
          </a:p>
          <a:p>
            <a:pPr>
              <a:lnSpc>
                <a:spcPct val="90000"/>
              </a:lnSpc>
              <a:buClr>
                <a:srgbClr val="FF0066"/>
              </a:buClr>
              <a:buFont typeface="Calibri"/>
              <a:buChar char="✵"/>
              <a:defRPr b="1"/>
            </a:pPr>
            <a:endParaRPr/>
          </a:p>
          <a:p>
            <a:pPr>
              <a:lnSpc>
                <a:spcPct val="90000"/>
              </a:lnSpc>
              <a:buClr>
                <a:srgbClr val="FF0066"/>
              </a:buClr>
              <a:buFont typeface="Calibri"/>
              <a:buChar char="✵"/>
              <a:defRPr b="1"/>
            </a:pPr>
            <a:r>
              <a:t>carbon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2"/>
          <p:cNvSpPr txBox="1">
            <a:spLocks noGrp="1"/>
          </p:cNvSpPr>
          <p:nvPr>
            <p:ph type="title"/>
          </p:nvPr>
        </p:nvSpPr>
        <p:spPr>
          <a:xfrm>
            <a:off x="381000" y="274638"/>
            <a:ext cx="8305800" cy="1401763"/>
          </a:xfrm>
          <a:prstGeom prst="rect">
            <a:avLst/>
          </a:prstGeom>
        </p:spPr>
        <p:txBody>
          <a:bodyPr>
            <a:normAutofit fontScale="90000"/>
          </a:bodyPr>
          <a:lstStyle/>
          <a:p>
            <a:pPr defTabSz="351129">
              <a:defRPr sz="1727" spc="-95">
                <a:solidFill>
                  <a:srgbClr val="2F2B20"/>
                </a:solidFill>
              </a:defRPr>
            </a:pPr>
            <a:r>
              <a:t/>
            </a:r>
            <a:br/>
            <a:r>
              <a:t/>
            </a:r>
            <a:br/>
            <a:r>
              <a:t/>
            </a:r>
            <a:br/>
            <a:r>
              <a:t/>
            </a:r>
            <a:br/>
            <a:endParaRPr/>
          </a:p>
        </p:txBody>
      </p:sp>
      <p:sp>
        <p:nvSpPr>
          <p:cNvPr id="422" name="Rectangle 3"/>
          <p:cNvSpPr txBox="1">
            <a:spLocks noGrp="1"/>
          </p:cNvSpPr>
          <p:nvPr>
            <p:ph type="body" idx="1"/>
          </p:nvPr>
        </p:nvSpPr>
        <p:spPr>
          <a:xfrm>
            <a:off x="457200" y="533398"/>
            <a:ext cx="8229600" cy="5592767"/>
          </a:xfrm>
          <a:prstGeom prst="rect">
            <a:avLst/>
          </a:prstGeom>
        </p:spPr>
        <p:txBody>
          <a:bodyPr/>
          <a:lstStyle/>
          <a:p>
            <a:pPr marL="114300" indent="0">
              <a:buSzTx/>
              <a:buNone/>
              <a:defRPr>
                <a:solidFill>
                  <a:srgbClr val="D25814"/>
                </a:solidFill>
              </a:defRPr>
            </a:pPr>
            <a:r>
              <a:t>                       </a:t>
            </a:r>
            <a:r>
              <a:rPr b="1">
                <a:solidFill>
                  <a:srgbClr val="FF0066"/>
                </a:solidFill>
              </a:rPr>
              <a:t>PROCEDURE</a:t>
            </a:r>
          </a:p>
        </p:txBody>
      </p:sp>
      <p:pic>
        <p:nvPicPr>
          <p:cNvPr id="423" name="Picture 4" descr="Picture 4"/>
          <p:cNvPicPr>
            <a:picLocks noChangeAspect="1"/>
          </p:cNvPicPr>
          <p:nvPr/>
        </p:nvPicPr>
        <p:blipFill>
          <a:blip r:embed="rId2">
            <a:extLst/>
          </a:blip>
          <a:srcRect l="3133" t="6216" r="3132"/>
          <a:stretch>
            <a:fillRect/>
          </a:stretch>
        </p:blipFill>
        <p:spPr>
          <a:xfrm>
            <a:off x="2209799" y="1600200"/>
            <a:ext cx="5181602" cy="4572000"/>
          </a:xfrm>
          <a:prstGeom prst="rect">
            <a:avLst/>
          </a:prstGeom>
          <a:ln w="38100">
            <a:solidFill>
              <a:srgbClr val="2F2B20"/>
            </a:solidFill>
            <a:miter/>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FUNG BRIDGE</a:t>
            </a:r>
            <a:r>
              <a:rPr i="1">
                <a:solidFill>
                  <a:srgbClr val="675E47"/>
                </a:solidFill>
              </a:rPr>
              <a:t>  </a:t>
            </a:r>
            <a:br>
              <a:rPr i="1">
                <a:solidFill>
                  <a:srgbClr val="675E47"/>
                </a:solidFill>
              </a:rPr>
            </a:br>
            <a:endParaRPr i="1">
              <a:solidFill>
                <a:srgbClr val="675E47"/>
              </a:solidFill>
            </a:endParaRPr>
          </a:p>
        </p:txBody>
      </p:sp>
      <p:pic>
        <p:nvPicPr>
          <p:cNvPr id="426" name="Object 4" descr="Object 4"/>
          <p:cNvPicPr>
            <a:picLocks noChangeAspect="1"/>
          </p:cNvPicPr>
          <p:nvPr/>
        </p:nvPicPr>
        <p:blipFill>
          <a:blip r:embed="rId2">
            <a:extLst/>
          </a:blip>
          <a:srcRect l="33390" t="68777" r="22782" b="3491"/>
          <a:stretch>
            <a:fillRect/>
          </a:stretch>
        </p:blipFill>
        <p:spPr>
          <a:xfrm>
            <a:off x="1255712" y="1600200"/>
            <a:ext cx="6022977" cy="4800600"/>
          </a:xfrm>
          <a:prstGeom prst="rect">
            <a:avLst/>
          </a:prstGeom>
          <a:ln w="12700">
            <a:miter lim="400000"/>
          </a:ln>
        </p:spPr>
      </p:pic>
      <p:pic>
        <p:nvPicPr>
          <p:cNvPr id="427" name="Object 5" descr="Object 5"/>
          <p:cNvPicPr>
            <a:picLocks noChangeAspect="1"/>
          </p:cNvPicPr>
          <p:nvPr/>
        </p:nvPicPr>
        <p:blipFill>
          <a:blip r:embed="rId2">
            <a:extLst/>
          </a:blip>
          <a:srcRect l="6260" t="71696" r="68156" b="4220"/>
          <a:stretch>
            <a:fillRect/>
          </a:stretch>
        </p:blipFill>
        <p:spPr>
          <a:xfrm>
            <a:off x="3048000" y="1066798"/>
            <a:ext cx="2895601" cy="2362202"/>
          </a:xfrm>
          <a:prstGeom prst="rect">
            <a:avLst/>
          </a:prstGeom>
          <a:ln w="12700">
            <a:miter lim="400000"/>
          </a:ln>
        </p:spPr>
      </p:pic>
      <p:pic>
        <p:nvPicPr>
          <p:cNvPr id="428" name="Picture 7" descr="Picture 7">
            <a:hlinkClick r:id="rId3"/>
          </p:cNvPr>
          <p:cNvPicPr>
            <a:picLocks noChangeAspect="1"/>
          </p:cNvPicPr>
          <p:nvPr/>
        </p:nvPicPr>
        <p:blipFill>
          <a:blip r:embed="rId4">
            <a:extLst/>
          </a:blip>
          <a:stretch>
            <a:fillRect/>
          </a:stretch>
        </p:blipFill>
        <p:spPr>
          <a:xfrm>
            <a:off x="457200" y="1066800"/>
            <a:ext cx="2590800" cy="1752600"/>
          </a:xfrm>
          <a:prstGeom prst="rect">
            <a:avLst/>
          </a:prstGeom>
          <a:ln w="12700">
            <a:miter lim="400000"/>
          </a:ln>
        </p:spPr>
      </p:pic>
      <p:pic>
        <p:nvPicPr>
          <p:cNvPr id="429" name="Picture 9" descr="Picture 9">
            <a:hlinkClick r:id="rId5"/>
          </p:cNvPr>
          <p:cNvPicPr>
            <a:picLocks noChangeAspect="1"/>
          </p:cNvPicPr>
          <p:nvPr/>
        </p:nvPicPr>
        <p:blipFill>
          <a:blip r:embed="rId6">
            <a:extLst/>
          </a:blip>
          <a:stretch>
            <a:fillRect/>
          </a:stretch>
        </p:blipFill>
        <p:spPr>
          <a:xfrm>
            <a:off x="5943600" y="1066800"/>
            <a:ext cx="2438400" cy="17526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Rectangle 2"/>
          <p:cNvSpPr txBox="1">
            <a:spLocks noGrp="1"/>
          </p:cNvSpPr>
          <p:nvPr>
            <p:ph type="title"/>
          </p:nvPr>
        </p:nvSpPr>
        <p:spPr>
          <a:xfrm>
            <a:off x="457200" y="274638"/>
            <a:ext cx="7620000" cy="1143002"/>
          </a:xfrm>
          <a:prstGeom prst="rect">
            <a:avLst/>
          </a:prstGeom>
        </p:spPr>
        <p:txBody>
          <a:bodyPr/>
          <a:lstStyle/>
          <a:p>
            <a:endParaRPr/>
          </a:p>
        </p:txBody>
      </p:sp>
      <p:sp>
        <p:nvSpPr>
          <p:cNvPr id="432" name="Rectangle 3"/>
          <p:cNvSpPr txBox="1">
            <a:spLocks noGrp="1"/>
          </p:cNvSpPr>
          <p:nvPr>
            <p:ph type="body" idx="1"/>
          </p:nvPr>
        </p:nvSpPr>
        <p:spPr>
          <a:prstGeom prst="rect">
            <a:avLst/>
          </a:prstGeom>
        </p:spPr>
        <p:txBody>
          <a:bodyPr/>
          <a:lstStyle/>
          <a:p>
            <a:r>
              <a:t>hxh</a:t>
            </a:r>
          </a:p>
        </p:txBody>
      </p:sp>
      <p:pic>
        <p:nvPicPr>
          <p:cNvPr id="433" name="Picture 5" descr="Picture 5">
            <a:hlinkClick r:id="rId2"/>
          </p:cNvPr>
          <p:cNvPicPr>
            <a:picLocks noChangeAspect="1"/>
          </p:cNvPicPr>
          <p:nvPr/>
        </p:nvPicPr>
        <p:blipFill>
          <a:blip r:embed="rId3">
            <a:extLst/>
          </a:blip>
          <a:stretch>
            <a:fillRect/>
          </a:stretch>
        </p:blipFill>
        <p:spPr>
          <a:xfrm>
            <a:off x="2667000" y="3352800"/>
            <a:ext cx="3962400" cy="3048000"/>
          </a:xfrm>
          <a:prstGeom prst="rect">
            <a:avLst/>
          </a:prstGeom>
          <a:ln w="12700">
            <a:miter lim="400000"/>
          </a:ln>
        </p:spPr>
      </p:pic>
      <p:pic>
        <p:nvPicPr>
          <p:cNvPr id="434" name="Picture 7" descr="Picture 7">
            <a:hlinkClick r:id="rId4"/>
          </p:cNvPr>
          <p:cNvPicPr>
            <a:picLocks noChangeAspect="1"/>
          </p:cNvPicPr>
          <p:nvPr/>
        </p:nvPicPr>
        <p:blipFill>
          <a:blip r:embed="rId5">
            <a:extLst/>
          </a:blip>
          <a:stretch>
            <a:fillRect/>
          </a:stretch>
        </p:blipFill>
        <p:spPr>
          <a:xfrm>
            <a:off x="304800" y="1600200"/>
            <a:ext cx="2362200" cy="1685925"/>
          </a:xfrm>
          <a:prstGeom prst="rect">
            <a:avLst/>
          </a:prstGeom>
          <a:ln w="12700">
            <a:miter lim="400000"/>
          </a:ln>
        </p:spPr>
      </p:pic>
      <p:pic>
        <p:nvPicPr>
          <p:cNvPr id="435" name="Picture 9" descr="Picture 9">
            <a:hlinkClick r:id="rId6"/>
          </p:cNvPr>
          <p:cNvPicPr>
            <a:picLocks noChangeAspect="1"/>
          </p:cNvPicPr>
          <p:nvPr/>
        </p:nvPicPr>
        <p:blipFill>
          <a:blip r:embed="rId7">
            <a:extLst/>
          </a:blip>
          <a:stretch>
            <a:fillRect/>
          </a:stretch>
        </p:blipFill>
        <p:spPr>
          <a:xfrm>
            <a:off x="2590800" y="1600200"/>
            <a:ext cx="2133600" cy="1676400"/>
          </a:xfrm>
          <a:prstGeom prst="rect">
            <a:avLst/>
          </a:prstGeom>
          <a:ln w="12700">
            <a:miter lim="400000"/>
          </a:ln>
        </p:spPr>
      </p:pic>
      <p:pic>
        <p:nvPicPr>
          <p:cNvPr id="436" name="Picture 11" descr="Picture 11">
            <a:hlinkClick r:id="rId8"/>
          </p:cNvPr>
          <p:cNvPicPr>
            <a:picLocks noChangeAspect="1"/>
          </p:cNvPicPr>
          <p:nvPr/>
        </p:nvPicPr>
        <p:blipFill>
          <a:blip r:embed="rId9">
            <a:extLst/>
          </a:blip>
          <a:stretch>
            <a:fillRect/>
          </a:stretch>
        </p:blipFill>
        <p:spPr>
          <a:xfrm>
            <a:off x="4648200" y="1600200"/>
            <a:ext cx="2133600" cy="1685925"/>
          </a:xfrm>
          <a:prstGeom prst="rect">
            <a:avLst/>
          </a:prstGeom>
          <a:ln w="12700">
            <a:miter lim="400000"/>
          </a:ln>
        </p:spPr>
      </p:pic>
      <p:pic>
        <p:nvPicPr>
          <p:cNvPr id="437" name="Picture 13" descr="Picture 13">
            <a:hlinkClick r:id="rId10"/>
          </p:cNvPr>
          <p:cNvPicPr>
            <a:picLocks noChangeAspect="1"/>
          </p:cNvPicPr>
          <p:nvPr/>
        </p:nvPicPr>
        <p:blipFill>
          <a:blip r:embed="rId11">
            <a:extLst/>
          </a:blip>
          <a:stretch>
            <a:fillRect/>
          </a:stretch>
        </p:blipFill>
        <p:spPr>
          <a:xfrm>
            <a:off x="6705600" y="1600200"/>
            <a:ext cx="2190750" cy="168592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txBox="1">
            <a:spLocks noGrp="1"/>
          </p:cNvSpPr>
          <p:nvPr>
            <p:ph type="title"/>
          </p:nvPr>
        </p:nvSpPr>
        <p:spPr>
          <a:xfrm>
            <a:off x="457200" y="274638"/>
            <a:ext cx="7620000" cy="1143002"/>
          </a:xfrm>
          <a:prstGeom prst="rect">
            <a:avLst/>
          </a:prstGeom>
        </p:spPr>
        <p:txBody>
          <a:bodyPr/>
          <a:lstStyle/>
          <a:p>
            <a:endParaRPr/>
          </a:p>
        </p:txBody>
      </p:sp>
      <p:sp>
        <p:nvSpPr>
          <p:cNvPr id="295" name="Rectangle 3"/>
          <p:cNvSpPr txBox="1">
            <a:spLocks noGrp="1"/>
          </p:cNvSpPr>
          <p:nvPr>
            <p:ph type="body" idx="1"/>
          </p:nvPr>
        </p:nvSpPr>
        <p:spPr>
          <a:xfrm>
            <a:off x="457200" y="380998"/>
            <a:ext cx="8229600" cy="5745167"/>
          </a:xfrm>
          <a:prstGeom prst="rect">
            <a:avLst/>
          </a:prstGeom>
        </p:spPr>
        <p:txBody>
          <a:bodyPr/>
          <a:lstStyle/>
          <a:p>
            <a:endParaRPr/>
          </a:p>
          <a:p>
            <a:endParaRPr/>
          </a:p>
          <a:p>
            <a:endParaRPr/>
          </a:p>
          <a:p>
            <a:pPr>
              <a:spcBef>
                <a:spcPts val="1100"/>
              </a:spcBef>
            </a:pPr>
            <a:r>
              <a:t>               </a:t>
            </a:r>
            <a:r>
              <a:rPr sz="4800" b="1">
                <a:solidFill>
                  <a:srgbClr val="FF0066"/>
                </a:solidFill>
                <a:latin typeface="Comic Sans MS"/>
                <a:ea typeface="Comic Sans MS"/>
                <a:cs typeface="Comic Sans MS"/>
                <a:sym typeface="Comic Sans MS"/>
              </a:rPr>
              <a:t>INTRODUCTION………</a:t>
            </a:r>
          </a:p>
        </p:txBody>
      </p:sp>
      <p:pic>
        <p:nvPicPr>
          <p:cNvPr id="296" name="Picture 5" descr="Picture 5"/>
          <p:cNvPicPr>
            <a:picLocks noChangeAspect="1"/>
          </p:cNvPicPr>
          <p:nvPr/>
        </p:nvPicPr>
        <p:blipFill>
          <a:blip r:embed="rId2">
            <a:extLst/>
          </a:blip>
          <a:stretch>
            <a:fillRect/>
          </a:stretch>
        </p:blipFill>
        <p:spPr>
          <a:xfrm>
            <a:off x="7313613" y="2590800"/>
            <a:ext cx="1830389" cy="156527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Rectangle 2"/>
          <p:cNvSpPr txBox="1">
            <a:spLocks noGrp="1"/>
          </p:cNvSpPr>
          <p:nvPr>
            <p:ph type="title"/>
          </p:nvPr>
        </p:nvSpPr>
        <p:spPr>
          <a:xfrm>
            <a:off x="457200" y="274638"/>
            <a:ext cx="7620000" cy="1143002"/>
          </a:xfrm>
          <a:prstGeom prst="rect">
            <a:avLst/>
          </a:prstGeom>
        </p:spPr>
        <p:txBody>
          <a:bodyPr/>
          <a:lstStyle/>
          <a:p>
            <a:endParaRPr/>
          </a:p>
        </p:txBody>
      </p:sp>
      <p:sp>
        <p:nvSpPr>
          <p:cNvPr id="440" name="Rectangle 3"/>
          <p:cNvSpPr txBox="1">
            <a:spLocks noGrp="1"/>
          </p:cNvSpPr>
          <p:nvPr>
            <p:ph type="body" idx="1"/>
          </p:nvPr>
        </p:nvSpPr>
        <p:spPr>
          <a:prstGeom prst="rect">
            <a:avLst/>
          </a:prstGeom>
        </p:spPr>
        <p:txBody>
          <a:bodyPr/>
          <a:lstStyle/>
          <a:p>
            <a:r>
              <a:t>t</a:t>
            </a:r>
          </a:p>
        </p:txBody>
      </p:sp>
      <p:pic>
        <p:nvPicPr>
          <p:cNvPr id="441" name="Picture 5" descr="Picture 5">
            <a:hlinkClick r:id="rId2"/>
          </p:cNvPr>
          <p:cNvPicPr>
            <a:picLocks noChangeAspect="1"/>
          </p:cNvPicPr>
          <p:nvPr/>
        </p:nvPicPr>
        <p:blipFill>
          <a:blip r:embed="rId3">
            <a:extLst/>
          </a:blip>
          <a:stretch>
            <a:fillRect/>
          </a:stretch>
        </p:blipFill>
        <p:spPr>
          <a:xfrm>
            <a:off x="533400" y="2209800"/>
            <a:ext cx="3257550" cy="1409700"/>
          </a:xfrm>
          <a:prstGeom prst="rect">
            <a:avLst/>
          </a:prstGeom>
          <a:ln w="12700">
            <a:miter lim="400000"/>
          </a:ln>
        </p:spPr>
      </p:pic>
      <p:pic>
        <p:nvPicPr>
          <p:cNvPr id="442" name="Picture 7" descr="Picture 7">
            <a:hlinkClick r:id="rId2"/>
          </p:cNvPr>
          <p:cNvPicPr>
            <a:picLocks noChangeAspect="1"/>
          </p:cNvPicPr>
          <p:nvPr/>
        </p:nvPicPr>
        <p:blipFill>
          <a:blip r:embed="rId4">
            <a:extLst/>
          </a:blip>
          <a:stretch>
            <a:fillRect/>
          </a:stretch>
        </p:blipFill>
        <p:spPr>
          <a:xfrm>
            <a:off x="4038600" y="2286000"/>
            <a:ext cx="3286125" cy="1419225"/>
          </a:xfrm>
          <a:prstGeom prst="rect">
            <a:avLst/>
          </a:prstGeom>
          <a:ln w="12700">
            <a:miter lim="400000"/>
          </a:ln>
        </p:spPr>
      </p:pic>
      <p:pic>
        <p:nvPicPr>
          <p:cNvPr id="443" name="Picture 9" descr="Picture 9">
            <a:hlinkClick r:id="rId2"/>
          </p:cNvPr>
          <p:cNvPicPr>
            <a:picLocks noChangeAspect="1"/>
          </p:cNvPicPr>
          <p:nvPr/>
        </p:nvPicPr>
        <p:blipFill>
          <a:blip r:embed="rId5">
            <a:extLst/>
          </a:blip>
          <a:stretch>
            <a:fillRect/>
          </a:stretch>
        </p:blipFill>
        <p:spPr>
          <a:xfrm>
            <a:off x="457200" y="304800"/>
            <a:ext cx="3267075" cy="1762125"/>
          </a:xfrm>
          <a:prstGeom prst="rect">
            <a:avLst/>
          </a:prstGeom>
          <a:ln w="12700">
            <a:miter lim="400000"/>
          </a:ln>
        </p:spPr>
      </p:pic>
      <p:pic>
        <p:nvPicPr>
          <p:cNvPr id="444" name="Picture 11" descr="Picture 11">
            <a:hlinkClick r:id="rId2"/>
          </p:cNvPr>
          <p:cNvPicPr>
            <a:picLocks noChangeAspect="1"/>
          </p:cNvPicPr>
          <p:nvPr/>
        </p:nvPicPr>
        <p:blipFill>
          <a:blip r:embed="rId6">
            <a:extLst/>
          </a:blip>
          <a:stretch>
            <a:fillRect/>
          </a:stretch>
        </p:blipFill>
        <p:spPr>
          <a:xfrm>
            <a:off x="3733800" y="304800"/>
            <a:ext cx="3267075" cy="1781175"/>
          </a:xfrm>
          <a:prstGeom prst="rect">
            <a:avLst/>
          </a:prstGeom>
          <a:ln w="12700">
            <a:miter lim="400000"/>
          </a:ln>
        </p:spPr>
      </p:pic>
      <p:pic>
        <p:nvPicPr>
          <p:cNvPr id="445" name="Picture 17" descr="Picture 17"/>
          <p:cNvPicPr>
            <a:picLocks noChangeAspect="1"/>
          </p:cNvPicPr>
          <p:nvPr/>
        </p:nvPicPr>
        <p:blipFill>
          <a:blip r:embed="rId7">
            <a:extLst/>
          </a:blip>
          <a:stretch>
            <a:fillRect/>
          </a:stretch>
        </p:blipFill>
        <p:spPr>
          <a:xfrm>
            <a:off x="3124200" y="4114800"/>
            <a:ext cx="2114550" cy="230505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Rectangle 2"/>
          <p:cNvSpPr txBox="1">
            <a:spLocks noGrp="1"/>
          </p:cNvSpPr>
          <p:nvPr>
            <p:ph type="title"/>
          </p:nvPr>
        </p:nvSpPr>
        <p:spPr>
          <a:xfrm>
            <a:off x="457200" y="274638"/>
            <a:ext cx="7620000" cy="1143002"/>
          </a:xfrm>
          <a:prstGeom prst="rect">
            <a:avLst/>
          </a:prstGeom>
        </p:spPr>
        <p:txBody>
          <a:bodyPr/>
          <a:lstStyle/>
          <a:p>
            <a:endParaRPr/>
          </a:p>
        </p:txBody>
      </p:sp>
      <p:sp>
        <p:nvSpPr>
          <p:cNvPr id="448" name="Rectangle 3"/>
          <p:cNvSpPr txBox="1">
            <a:spLocks noGrp="1"/>
          </p:cNvSpPr>
          <p:nvPr>
            <p:ph type="body" idx="1"/>
          </p:nvPr>
        </p:nvSpPr>
        <p:spPr>
          <a:xfrm>
            <a:off x="457200" y="914400"/>
            <a:ext cx="8229600" cy="5211763"/>
          </a:xfrm>
          <a:prstGeom prst="rect">
            <a:avLst/>
          </a:prstGeom>
        </p:spPr>
        <p:txBody>
          <a:bodyPr/>
          <a:lstStyle/>
          <a:p>
            <a:pPr marL="114300" indent="0">
              <a:buSzTx/>
              <a:buNone/>
              <a:defRPr b="1" u="sng">
                <a:solidFill>
                  <a:srgbClr val="FF0066"/>
                </a:solidFill>
              </a:defRPr>
            </a:pPr>
            <a:r>
              <a:t>ADVANTAGES</a:t>
            </a:r>
            <a:r>
              <a:rPr b="0">
                <a:solidFill>
                  <a:srgbClr val="2F2B20"/>
                </a:solidFill>
              </a:rPr>
              <a:t> </a:t>
            </a:r>
          </a:p>
          <a:p>
            <a:pPr>
              <a:lnSpc>
                <a:spcPct val="140000"/>
              </a:lnSpc>
              <a:spcBef>
                <a:spcPts val="400"/>
              </a:spcBef>
              <a:defRPr sz="2000" b="1"/>
            </a:pPr>
            <a:r>
              <a:t>It is of lower cost compared to custom made resin – bonded bridges.</a:t>
            </a:r>
          </a:p>
          <a:p>
            <a:pPr>
              <a:lnSpc>
                <a:spcPct val="140000"/>
              </a:lnSpc>
              <a:spcBef>
                <a:spcPts val="400"/>
              </a:spcBef>
              <a:defRPr sz="2000" b="1"/>
            </a:pPr>
            <a:r>
              <a:t>Simple to make, not time consuming hardly takes a few minutes.</a:t>
            </a:r>
          </a:p>
          <a:p>
            <a:pPr>
              <a:lnSpc>
                <a:spcPct val="140000"/>
              </a:lnSpc>
              <a:spcBef>
                <a:spcPts val="400"/>
              </a:spcBef>
              <a:defRPr sz="2000" b="1"/>
            </a:pPr>
            <a:r>
              <a:t>No need of impression making and laboratory work.</a:t>
            </a:r>
          </a:p>
          <a:p>
            <a:pPr>
              <a:lnSpc>
                <a:spcPct val="140000"/>
              </a:lnSpc>
              <a:spcBef>
                <a:spcPts val="400"/>
              </a:spcBef>
              <a:defRPr sz="2000" b="1"/>
            </a:pPr>
            <a:r>
              <a:t>Can be given to patient in a single appointment.</a:t>
            </a:r>
          </a:p>
          <a:p>
            <a:pPr>
              <a:lnSpc>
                <a:spcPct val="140000"/>
              </a:lnSpc>
              <a:spcBef>
                <a:spcPts val="400"/>
              </a:spcBef>
              <a:defRPr sz="2000" b="1"/>
            </a:pPr>
            <a:r>
              <a:t> Good esthetics no exposure of metal in proximal areas.</a:t>
            </a:r>
          </a:p>
          <a:p>
            <a:pPr>
              <a:lnSpc>
                <a:spcPct val="140000"/>
              </a:lnSpc>
              <a:spcBef>
                <a:spcPts val="400"/>
              </a:spcBef>
              <a:defRPr sz="2000" b="1"/>
            </a:pPr>
            <a:r>
              <a:t>Longevity comparable to resin bonded bridges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ectangle 2"/>
          <p:cNvSpPr txBox="1">
            <a:spLocks noGrp="1"/>
          </p:cNvSpPr>
          <p:nvPr>
            <p:ph type="title"/>
          </p:nvPr>
        </p:nvSpPr>
        <p:spPr>
          <a:xfrm>
            <a:off x="457200" y="274638"/>
            <a:ext cx="7620000" cy="1143002"/>
          </a:xfrm>
          <a:prstGeom prst="rect">
            <a:avLst/>
          </a:prstGeom>
        </p:spPr>
        <p:txBody>
          <a:bodyPr/>
          <a:lstStyle/>
          <a:p>
            <a:endParaRPr/>
          </a:p>
        </p:txBody>
      </p:sp>
      <p:sp>
        <p:nvSpPr>
          <p:cNvPr id="451" name="Rectangle 3"/>
          <p:cNvSpPr txBox="1">
            <a:spLocks noGrp="1"/>
          </p:cNvSpPr>
          <p:nvPr>
            <p:ph type="body" idx="1"/>
          </p:nvPr>
        </p:nvSpPr>
        <p:spPr>
          <a:prstGeom prst="rect">
            <a:avLst/>
          </a:prstGeom>
        </p:spPr>
        <p:txBody>
          <a:bodyPr/>
          <a:lstStyle/>
          <a:p>
            <a:pPr>
              <a:defRPr sz="4400" b="1" u="sng">
                <a:solidFill>
                  <a:srgbClr val="FF0066"/>
                </a:solidFill>
                <a:latin typeface="Comic Sans MS"/>
                <a:ea typeface="Comic Sans MS"/>
                <a:cs typeface="Comic Sans MS"/>
                <a:sym typeface="Comic Sans MS"/>
              </a:defRPr>
            </a:pPr>
            <a:endParaRPr/>
          </a:p>
          <a:p>
            <a:pPr>
              <a:defRPr sz="4400" b="1" u="sng">
                <a:solidFill>
                  <a:srgbClr val="FF0066"/>
                </a:solidFill>
                <a:latin typeface="Comic Sans MS"/>
                <a:ea typeface="Comic Sans MS"/>
                <a:cs typeface="Comic Sans MS"/>
                <a:sym typeface="Comic Sans MS"/>
              </a:defRPr>
            </a:pPr>
            <a:endParaRPr/>
          </a:p>
          <a:p>
            <a:pPr>
              <a:spcBef>
                <a:spcPts val="1000"/>
              </a:spcBef>
              <a:defRPr sz="4400" b="1" u="sng">
                <a:solidFill>
                  <a:srgbClr val="FF0066"/>
                </a:solidFill>
                <a:latin typeface="Comic Sans MS"/>
                <a:ea typeface="Comic Sans MS"/>
                <a:cs typeface="Comic Sans MS"/>
                <a:sym typeface="Comic Sans MS"/>
              </a:defRPr>
            </a:pPr>
            <a:r>
              <a:t>REVIEW OF LITERATURE.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Rectangle 2"/>
          <p:cNvSpPr txBox="1">
            <a:spLocks noGrp="1"/>
          </p:cNvSpPr>
          <p:nvPr>
            <p:ph type="title"/>
          </p:nvPr>
        </p:nvSpPr>
        <p:spPr>
          <a:xfrm>
            <a:off x="457200" y="0"/>
            <a:ext cx="8229600" cy="762000"/>
          </a:xfrm>
          <a:prstGeom prst="rect">
            <a:avLst/>
          </a:prstGeom>
        </p:spPr>
        <p:txBody>
          <a:bodyPr/>
          <a:lstStyle>
            <a:lvl1pPr>
              <a:defRPr sz="2400" b="1">
                <a:solidFill>
                  <a:srgbClr val="FF0066"/>
                </a:solidFill>
              </a:defRPr>
            </a:lvl1pPr>
          </a:lstStyle>
          <a:p>
            <a:r>
              <a:t>Williams V.D, Dremon D.G et al (1982)</a:t>
            </a:r>
          </a:p>
        </p:txBody>
      </p:sp>
      <p:sp>
        <p:nvSpPr>
          <p:cNvPr id="454" name="Rectangle 3"/>
          <p:cNvSpPr txBox="1">
            <a:spLocks noGrp="1"/>
          </p:cNvSpPr>
          <p:nvPr>
            <p:ph type="body" idx="1"/>
          </p:nvPr>
        </p:nvSpPr>
        <p:spPr>
          <a:xfrm>
            <a:off x="457200" y="914400"/>
            <a:ext cx="8229600" cy="5211763"/>
          </a:xfrm>
          <a:prstGeom prst="rect">
            <a:avLst/>
          </a:prstGeom>
        </p:spPr>
        <p:txBody>
          <a:bodyPr/>
          <a:lstStyle/>
          <a:p>
            <a:pPr>
              <a:defRPr sz="2000"/>
            </a:pPr>
            <a:endParaRPr/>
          </a:p>
          <a:p>
            <a:pPr>
              <a:spcBef>
                <a:spcPts val="400"/>
              </a:spcBef>
              <a:defRPr sz="2000" b="1"/>
            </a:pPr>
            <a:r>
              <a:t>studied the effect of retainer design on retention of filled resins to acid - etched FPD’s. </a:t>
            </a:r>
          </a:p>
          <a:p>
            <a:pPr>
              <a:spcBef>
                <a:spcPts val="400"/>
              </a:spcBef>
              <a:defRPr sz="2000" b="1"/>
            </a:pPr>
            <a:r>
              <a:t>They determined which retainer design had the best retention capacity to enamel.</a:t>
            </a:r>
          </a:p>
          <a:p>
            <a:pPr>
              <a:spcBef>
                <a:spcPts val="400"/>
              </a:spcBef>
              <a:buClr>
                <a:srgbClr val="FF0066"/>
              </a:buClr>
              <a:buFont typeface="Calibri"/>
              <a:buChar char="➢"/>
              <a:defRPr sz="2000" b="1"/>
            </a:pPr>
            <a:r>
              <a:t>Rochette used 6 holes with sharp spatula in wax pattern 0.8mm in diameter.</a:t>
            </a:r>
          </a:p>
          <a:p>
            <a:pPr>
              <a:spcBef>
                <a:spcPts val="400"/>
              </a:spcBef>
              <a:buClr>
                <a:srgbClr val="FF0066"/>
              </a:buClr>
              <a:buFont typeface="Calibri"/>
              <a:buChar char="➢"/>
              <a:defRPr sz="2000" b="1"/>
            </a:pPr>
            <a:r>
              <a:t>Howe and Denehy used 1-1.5mm, 0.5mm in diameter.</a:t>
            </a:r>
          </a:p>
          <a:p>
            <a:pPr>
              <a:spcBef>
                <a:spcPts val="400"/>
              </a:spcBef>
              <a:buClr>
                <a:srgbClr val="FF0066"/>
              </a:buClr>
              <a:buFont typeface="Calibri"/>
              <a:buChar char="➢"/>
              <a:defRPr sz="2000" b="1"/>
            </a:pPr>
            <a:r>
              <a:t>Kuhlke and Drenon used 0.33- 0.5mm thickness holes drilled</a:t>
            </a:r>
          </a:p>
          <a:p>
            <a:pPr>
              <a:spcBef>
                <a:spcPts val="400"/>
              </a:spcBef>
              <a:buClr>
                <a:srgbClr val="FF0066"/>
              </a:buClr>
              <a:buFont typeface="Calibri"/>
              <a:buChar char="➢"/>
              <a:defRPr sz="2000" b="1"/>
            </a:pPr>
            <a:r>
              <a:t>Newman bonded orthodontic brackets using fine mesh screen.</a:t>
            </a:r>
          </a:p>
          <a:p>
            <a:pPr marL="114300" indent="0">
              <a:buSzTx/>
              <a:buNone/>
              <a:defRPr sz="2000" b="1"/>
            </a:pPr>
            <a:endParaRPr/>
          </a:p>
          <a:p>
            <a:pPr>
              <a:spcBef>
                <a:spcPts val="400"/>
              </a:spcBef>
              <a:defRPr sz="2000" b="1"/>
            </a:pPr>
            <a:r>
              <a:t>They found that all retainer design had enough retention for anterior forces of occlusion. Most retainer failure occurred at retainer - composite resin interface.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Rectangle 2"/>
          <p:cNvSpPr txBox="1">
            <a:spLocks noGrp="1"/>
          </p:cNvSpPr>
          <p:nvPr>
            <p:ph type="title"/>
          </p:nvPr>
        </p:nvSpPr>
        <p:spPr>
          <a:xfrm>
            <a:off x="457200" y="274638"/>
            <a:ext cx="7620000" cy="1143002"/>
          </a:xfrm>
          <a:prstGeom prst="rect">
            <a:avLst/>
          </a:prstGeom>
        </p:spPr>
        <p:txBody>
          <a:bodyPr/>
          <a:lstStyle/>
          <a:p>
            <a:endParaRPr/>
          </a:p>
        </p:txBody>
      </p:sp>
      <p:sp>
        <p:nvSpPr>
          <p:cNvPr id="457" name="Rectangle 3"/>
          <p:cNvSpPr txBox="1">
            <a:spLocks noGrp="1"/>
          </p:cNvSpPr>
          <p:nvPr>
            <p:ph type="body" idx="1"/>
          </p:nvPr>
        </p:nvSpPr>
        <p:spPr>
          <a:xfrm>
            <a:off x="457200" y="228600"/>
            <a:ext cx="8229600" cy="6248400"/>
          </a:xfrm>
          <a:prstGeom prst="rect">
            <a:avLst/>
          </a:prstGeom>
        </p:spPr>
        <p:txBody>
          <a:bodyPr/>
          <a:lstStyle/>
          <a:p>
            <a:pPr>
              <a:lnSpc>
                <a:spcPct val="140000"/>
              </a:lnSpc>
              <a:spcBef>
                <a:spcPts val="400"/>
              </a:spcBef>
              <a:defRPr sz="1800" b="1">
                <a:solidFill>
                  <a:srgbClr val="FF0066"/>
                </a:solidFill>
              </a:defRPr>
            </a:pPr>
            <a:r>
              <a:t> </a:t>
            </a:r>
            <a:r>
              <a:rPr sz="2000"/>
              <a:t>G.J. Livaditis and V.P. Thompson (1982)</a:t>
            </a:r>
            <a:r>
              <a:rPr sz="2000">
                <a:solidFill>
                  <a:srgbClr val="2F2B20"/>
                </a:solidFill>
              </a:rPr>
              <a:t>)</a:t>
            </a:r>
            <a:endParaRPr sz="2000"/>
          </a:p>
          <a:p>
            <a:pPr>
              <a:lnSpc>
                <a:spcPct val="140000"/>
              </a:lnSpc>
              <a:spcBef>
                <a:spcPts val="400"/>
              </a:spcBef>
              <a:defRPr sz="1800" b="1"/>
            </a:pPr>
            <a:r>
              <a:t>Described a technique for a retentive mechanism that etches the inner side of the cast fixed partial denture frameworks. They etched metal ceramometal restoration with 0-5N nitric acid was then bonded to the enamel surface utilizing the technique for acid etching enamel. They suggested that improved resin bonded retainers provide innovative conservative and viable alternatives to traditional fixed prosthodontics</a:t>
            </a:r>
          </a:p>
          <a:p>
            <a:pPr>
              <a:lnSpc>
                <a:spcPct val="140000"/>
              </a:lnSpc>
              <a:spcBef>
                <a:spcPts val="400"/>
              </a:spcBef>
              <a:defRPr sz="2000" b="1">
                <a:solidFill>
                  <a:srgbClr val="FF0066"/>
                </a:solidFill>
              </a:defRPr>
            </a:pPr>
            <a:r>
              <a:t>Re G.J. et al (1988)</a:t>
            </a:r>
            <a:r>
              <a:rPr>
                <a:solidFill>
                  <a:srgbClr val="2F2B20"/>
                </a:solidFill>
              </a:rPr>
              <a:t> </a:t>
            </a:r>
          </a:p>
          <a:p>
            <a:pPr>
              <a:lnSpc>
                <a:spcPct val="140000"/>
              </a:lnSpc>
              <a:spcBef>
                <a:spcPts val="400"/>
              </a:spcBef>
              <a:defRPr sz="1800" b="1"/>
            </a:pPr>
            <a:r>
              <a:t>Compared three methods of etching metals for resin bonded bridges. Ni- Cr alloys were air abraded with 50μm alumina MET- ETCH Gel, Electrolytic etching with 10% sulfuric acid for 10 mins at 300mA and Silicoating were evaluated as surface treatments. It was observed that silicoating with electrolytic etching gave superior results. MET- Etch Gel produced lowest shear strength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2"/>
          <p:cNvSpPr txBox="1">
            <a:spLocks noGrp="1"/>
          </p:cNvSpPr>
          <p:nvPr>
            <p:ph type="title"/>
          </p:nvPr>
        </p:nvSpPr>
        <p:spPr>
          <a:xfrm>
            <a:off x="457200" y="914400"/>
            <a:ext cx="8229600" cy="503238"/>
          </a:xfrm>
          <a:prstGeom prst="rect">
            <a:avLst/>
          </a:prstGeom>
        </p:spPr>
        <p:txBody>
          <a:bodyPr>
            <a:normAutofit fontScale="90000"/>
          </a:bodyPr>
          <a:lstStyle/>
          <a:p>
            <a:pPr defTabSz="321868">
              <a:defRPr sz="792" b="1" spc="-88">
                <a:solidFill>
                  <a:srgbClr val="FF0066"/>
                </a:solidFill>
              </a:defRPr>
            </a:pPr>
            <a:r>
              <a:t>TANAKA T. ET AL (1986)</a:t>
            </a:r>
            <a:r>
              <a:rPr sz="1408">
                <a:solidFill>
                  <a:srgbClr val="FFFFFF"/>
                </a:solidFill>
              </a:rPr>
              <a:t> </a:t>
            </a:r>
            <a:br>
              <a:rPr sz="1408">
                <a:solidFill>
                  <a:srgbClr val="FFFFFF"/>
                </a:solidFill>
              </a:rPr>
            </a:br>
            <a:endParaRPr sz="1408">
              <a:solidFill>
                <a:srgbClr val="FFFFFF"/>
              </a:solidFill>
            </a:endParaRPr>
          </a:p>
        </p:txBody>
      </p:sp>
      <p:sp>
        <p:nvSpPr>
          <p:cNvPr id="460" name="Rectangle 3"/>
          <p:cNvSpPr txBox="1">
            <a:spLocks noGrp="1"/>
          </p:cNvSpPr>
          <p:nvPr>
            <p:ph type="body" idx="1"/>
          </p:nvPr>
        </p:nvSpPr>
        <p:spPr>
          <a:prstGeom prst="rect">
            <a:avLst/>
          </a:prstGeom>
        </p:spPr>
        <p:txBody>
          <a:bodyPr/>
          <a:lstStyle>
            <a:lvl1pPr>
              <a:lnSpc>
                <a:spcPct val="140000"/>
              </a:lnSpc>
              <a:spcBef>
                <a:spcPts val="400"/>
              </a:spcBef>
              <a:defRPr sz="2000" b="1"/>
            </a:lvl1pPr>
          </a:lstStyle>
          <a:p>
            <a:r>
              <a:t>studied the effect of oxidation of alloys on the bond strength of resin cements. Here two types of alloys Ni- Cr and Co – Cr alloys were used. Two samples were air brushed with 50μm alumina powder whereas others oxidized with an oxidizing agent. A solution of 0.3% sulfuric acid and 1% potassium per manganate forms an oxide layer thus increasing the adherence of resin cements. It was shown that Ni- Cr alloys developed superior bond strength after sandblasting and oxidation but an equivalent strength was obtained with Co –Cr alloys by merely sandblasting and ultrasonic washing.</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Rectangle 2"/>
          <p:cNvSpPr txBox="1">
            <a:spLocks noGrp="1"/>
          </p:cNvSpPr>
          <p:nvPr>
            <p:ph type="title"/>
          </p:nvPr>
        </p:nvSpPr>
        <p:spPr>
          <a:xfrm>
            <a:off x="533400" y="457200"/>
            <a:ext cx="8153400" cy="609600"/>
          </a:xfrm>
          <a:prstGeom prst="rect">
            <a:avLst/>
          </a:prstGeom>
        </p:spPr>
        <p:txBody>
          <a:bodyPr>
            <a:normAutofit fontScale="90000"/>
          </a:bodyPr>
          <a:lstStyle/>
          <a:p>
            <a:pPr defTabSz="500359">
              <a:defRPr sz="1727" b="1" u="sng" spc="-95">
                <a:solidFill>
                  <a:srgbClr val="FF0066"/>
                </a:solidFill>
              </a:defRPr>
            </a:pPr>
            <a:r>
              <a:t>ADVANTAGES</a:t>
            </a:r>
            <a:br/>
            <a:endParaRPr/>
          </a:p>
        </p:txBody>
      </p:sp>
      <p:sp>
        <p:nvSpPr>
          <p:cNvPr id="463" name="Rectangle 3"/>
          <p:cNvSpPr txBox="1">
            <a:spLocks noGrp="1"/>
          </p:cNvSpPr>
          <p:nvPr>
            <p:ph type="body" idx="1"/>
          </p:nvPr>
        </p:nvSpPr>
        <p:spPr>
          <a:xfrm>
            <a:off x="457200" y="685800"/>
            <a:ext cx="8229600" cy="5440363"/>
          </a:xfrm>
          <a:prstGeom prst="rect">
            <a:avLst/>
          </a:prstGeom>
        </p:spPr>
        <p:txBody>
          <a:bodyPr/>
          <a:lstStyle/>
          <a:p>
            <a:pPr>
              <a:lnSpc>
                <a:spcPct val="170000"/>
              </a:lnSpc>
              <a:spcBef>
                <a:spcPts val="400"/>
              </a:spcBef>
              <a:buClr>
                <a:srgbClr val="FF0066"/>
              </a:buClr>
              <a:buFont typeface="Calibri"/>
              <a:buChar char="✵"/>
              <a:defRPr sz="2000" b="1"/>
            </a:pPr>
            <a:r>
              <a:t>Minimum tooth preparation</a:t>
            </a:r>
          </a:p>
          <a:p>
            <a:pPr>
              <a:lnSpc>
                <a:spcPct val="170000"/>
              </a:lnSpc>
              <a:spcBef>
                <a:spcPts val="400"/>
              </a:spcBef>
              <a:buClr>
                <a:srgbClr val="FF0066"/>
              </a:buClr>
              <a:buFont typeface="Calibri"/>
              <a:buChar char="✵"/>
              <a:defRPr sz="2000" b="1"/>
            </a:pPr>
            <a:r>
              <a:t>Lack of pulpal involvement</a:t>
            </a:r>
          </a:p>
          <a:p>
            <a:pPr>
              <a:lnSpc>
                <a:spcPct val="170000"/>
              </a:lnSpc>
              <a:spcBef>
                <a:spcPts val="400"/>
              </a:spcBef>
              <a:buClr>
                <a:srgbClr val="FF0066"/>
              </a:buClr>
              <a:buFont typeface="Calibri"/>
              <a:buChar char="✵"/>
              <a:defRPr sz="2000" b="1"/>
            </a:pPr>
            <a:r>
              <a:t>No anesthesia</a:t>
            </a:r>
          </a:p>
          <a:p>
            <a:pPr>
              <a:lnSpc>
                <a:spcPct val="170000"/>
              </a:lnSpc>
              <a:spcBef>
                <a:spcPts val="400"/>
              </a:spcBef>
              <a:buClr>
                <a:srgbClr val="FF0066"/>
              </a:buClr>
              <a:buFont typeface="Calibri"/>
              <a:buChar char="✵"/>
              <a:defRPr sz="2000" b="1"/>
            </a:pPr>
            <a:r>
              <a:t> Minimum periodontal involvement</a:t>
            </a:r>
          </a:p>
          <a:p>
            <a:pPr>
              <a:lnSpc>
                <a:spcPct val="170000"/>
              </a:lnSpc>
              <a:spcBef>
                <a:spcPts val="400"/>
              </a:spcBef>
              <a:buClr>
                <a:srgbClr val="FF0066"/>
              </a:buClr>
              <a:buFont typeface="Calibri"/>
              <a:buChar char="✵"/>
              <a:defRPr sz="2000" b="1"/>
            </a:pPr>
            <a:r>
              <a:t>Simplified impression procedures</a:t>
            </a:r>
          </a:p>
          <a:p>
            <a:pPr>
              <a:lnSpc>
                <a:spcPct val="170000"/>
              </a:lnSpc>
              <a:spcBef>
                <a:spcPts val="400"/>
              </a:spcBef>
              <a:buClr>
                <a:srgbClr val="FF0066"/>
              </a:buClr>
              <a:buFont typeface="Calibri"/>
              <a:buChar char="✵"/>
              <a:defRPr sz="2000" b="1"/>
            </a:pPr>
            <a:r>
              <a:t>Improved esthetics</a:t>
            </a:r>
          </a:p>
          <a:p>
            <a:pPr>
              <a:lnSpc>
                <a:spcPct val="170000"/>
              </a:lnSpc>
              <a:spcBef>
                <a:spcPts val="400"/>
              </a:spcBef>
              <a:buClr>
                <a:srgbClr val="FF0066"/>
              </a:buClr>
              <a:buFont typeface="Calibri"/>
              <a:buChar char="✵"/>
              <a:defRPr sz="2000" b="1"/>
            </a:pPr>
            <a:r>
              <a:t>Provisional not usually required</a:t>
            </a:r>
          </a:p>
          <a:p>
            <a:pPr>
              <a:lnSpc>
                <a:spcPct val="170000"/>
              </a:lnSpc>
              <a:spcBef>
                <a:spcPts val="400"/>
              </a:spcBef>
              <a:buClr>
                <a:srgbClr val="FF0066"/>
              </a:buClr>
              <a:buFont typeface="Calibri"/>
              <a:buChar char="✵"/>
              <a:defRPr sz="2000" b="1"/>
            </a:pPr>
            <a:r>
              <a:t>Possibility of rebonding</a:t>
            </a:r>
          </a:p>
          <a:p>
            <a:pPr>
              <a:lnSpc>
                <a:spcPct val="170000"/>
              </a:lnSpc>
              <a:spcBef>
                <a:spcPts val="400"/>
              </a:spcBef>
              <a:buClr>
                <a:srgbClr val="FF0066"/>
              </a:buClr>
              <a:buFont typeface="Calibri"/>
              <a:buChar char="✵"/>
              <a:defRPr sz="2000" b="1"/>
            </a:pPr>
            <a:r>
              <a:t>Reduced Cost &amp; chair time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Rectangle 2"/>
          <p:cNvSpPr txBox="1">
            <a:spLocks noGrp="1"/>
          </p:cNvSpPr>
          <p:nvPr>
            <p:ph type="title"/>
          </p:nvPr>
        </p:nvSpPr>
        <p:spPr>
          <a:xfrm>
            <a:off x="457200" y="274638"/>
            <a:ext cx="7620000" cy="1143002"/>
          </a:xfrm>
          <a:prstGeom prst="rect">
            <a:avLst/>
          </a:prstGeom>
        </p:spPr>
        <p:txBody>
          <a:bodyPr/>
          <a:lstStyle>
            <a:lvl1pPr>
              <a:defRPr sz="3200" b="1" u="sng">
                <a:solidFill>
                  <a:srgbClr val="FF0066"/>
                </a:solidFill>
              </a:defRPr>
            </a:lvl1pPr>
          </a:lstStyle>
          <a:p>
            <a:r>
              <a:t>DISADVANTAGES</a:t>
            </a:r>
          </a:p>
        </p:txBody>
      </p:sp>
      <p:sp>
        <p:nvSpPr>
          <p:cNvPr id="466" name="Rectangle 3"/>
          <p:cNvSpPr txBox="1">
            <a:spLocks noGrp="1"/>
          </p:cNvSpPr>
          <p:nvPr>
            <p:ph type="body" idx="1"/>
          </p:nvPr>
        </p:nvSpPr>
        <p:spPr>
          <a:xfrm>
            <a:off x="457200" y="1295400"/>
            <a:ext cx="8229600" cy="4830763"/>
          </a:xfrm>
          <a:prstGeom prst="rect">
            <a:avLst/>
          </a:prstGeom>
        </p:spPr>
        <p:txBody>
          <a:bodyPr/>
          <a:lstStyle/>
          <a:p>
            <a:pPr>
              <a:lnSpc>
                <a:spcPct val="80000"/>
              </a:lnSpc>
              <a:spcBef>
                <a:spcPts val="400"/>
              </a:spcBef>
              <a:buClr>
                <a:srgbClr val="FF0066"/>
              </a:buClr>
              <a:buFont typeface="Calibri"/>
              <a:buChar char="✵"/>
              <a:defRPr sz="2000" b="1"/>
            </a:pPr>
            <a:r>
              <a:t>Irreversible</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Uncertain longevity</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No space corrections</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Good alignment of abutments is required</a:t>
            </a:r>
          </a:p>
          <a:p>
            <a:pPr marL="114300" indent="0">
              <a:lnSpc>
                <a:spcPct val="80000"/>
              </a:lnSpc>
              <a:buSzTx/>
              <a:buNone/>
              <a:defRPr sz="2000" b="1"/>
            </a:pPr>
            <a:endParaRPr/>
          </a:p>
          <a:p>
            <a:pPr>
              <a:lnSpc>
                <a:spcPct val="80000"/>
              </a:lnSpc>
              <a:spcBef>
                <a:spcPts val="400"/>
              </a:spcBef>
              <a:buClr>
                <a:srgbClr val="FF0066"/>
              </a:buClr>
              <a:buFont typeface="Calibri"/>
              <a:buChar char="✵"/>
              <a:defRPr sz="2000" b="1"/>
            </a:pPr>
            <a:r>
              <a:t>Plaque accumulation </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Esthetics compromised on posterior teeth</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Incisal graying</a:t>
            </a:r>
          </a:p>
          <a:p>
            <a:pPr>
              <a:lnSpc>
                <a:spcPct val="80000"/>
              </a:lnSpc>
              <a:buClr>
                <a:srgbClr val="FF0066"/>
              </a:buClr>
              <a:buFont typeface="Calibri"/>
              <a:buChar char="✵"/>
              <a:defRPr sz="2000" b="1"/>
            </a:pPr>
            <a:endParaRPr/>
          </a:p>
          <a:p>
            <a:pPr>
              <a:lnSpc>
                <a:spcPct val="80000"/>
              </a:lnSpc>
              <a:spcBef>
                <a:spcPts val="400"/>
              </a:spcBef>
              <a:buClr>
                <a:srgbClr val="FF0066"/>
              </a:buClr>
              <a:buFont typeface="Calibri"/>
              <a:buChar char="✵"/>
              <a:defRPr sz="2000" b="1"/>
            </a:pPr>
            <a:r>
              <a:t>Dependence on laboratory</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INDICATIONS</a:t>
            </a:r>
            <a:br/>
            <a:endParaRPr/>
          </a:p>
        </p:txBody>
      </p:sp>
      <p:sp>
        <p:nvSpPr>
          <p:cNvPr id="469" name="Rectangle 3"/>
          <p:cNvSpPr txBox="1">
            <a:spLocks noGrp="1"/>
          </p:cNvSpPr>
          <p:nvPr>
            <p:ph type="body" idx="1"/>
          </p:nvPr>
        </p:nvSpPr>
        <p:spPr>
          <a:xfrm>
            <a:off x="457200" y="914400"/>
            <a:ext cx="6324600" cy="5715000"/>
          </a:xfrm>
          <a:prstGeom prst="rect">
            <a:avLst/>
          </a:prstGeom>
        </p:spPr>
        <p:txBody>
          <a:bodyPr/>
          <a:lstStyle/>
          <a:p>
            <a:pPr>
              <a:lnSpc>
                <a:spcPct val="200000"/>
              </a:lnSpc>
              <a:spcBef>
                <a:spcPts val="400"/>
              </a:spcBef>
              <a:buClr>
                <a:srgbClr val="FF0066"/>
              </a:buClr>
              <a:buFont typeface="Calibri"/>
              <a:buChar char="✵"/>
              <a:defRPr sz="1800" b="1"/>
            </a:pPr>
            <a:r>
              <a:t>Replacement of missing anterior teeth in children and adolescents</a:t>
            </a:r>
          </a:p>
          <a:p>
            <a:pPr>
              <a:lnSpc>
                <a:spcPct val="200000"/>
              </a:lnSpc>
              <a:spcBef>
                <a:spcPts val="400"/>
              </a:spcBef>
              <a:buClr>
                <a:srgbClr val="FF0066"/>
              </a:buClr>
              <a:buFont typeface="Calibri"/>
              <a:buChar char="✵"/>
              <a:defRPr sz="1800" b="1"/>
            </a:pPr>
            <a:r>
              <a:t>Caries free abutment teeth or unrestored abutments</a:t>
            </a:r>
          </a:p>
          <a:p>
            <a:pPr>
              <a:lnSpc>
                <a:spcPct val="200000"/>
              </a:lnSpc>
              <a:spcBef>
                <a:spcPts val="400"/>
              </a:spcBef>
              <a:buClr>
                <a:srgbClr val="FF0066"/>
              </a:buClr>
              <a:buFont typeface="Calibri"/>
              <a:buChar char="✵"/>
              <a:defRPr sz="1800" b="1"/>
            </a:pPr>
            <a:r>
              <a:t>Maxillary &amp; Mandibular incisor replacement</a:t>
            </a:r>
          </a:p>
          <a:p>
            <a:pPr>
              <a:lnSpc>
                <a:spcPct val="200000"/>
              </a:lnSpc>
              <a:spcBef>
                <a:spcPts val="400"/>
              </a:spcBef>
              <a:buClr>
                <a:srgbClr val="FF0066"/>
              </a:buClr>
              <a:buFont typeface="Calibri"/>
              <a:buChar char="✵"/>
              <a:defRPr sz="1800" b="1"/>
            </a:pPr>
            <a:r>
              <a:t>Periodontal splints</a:t>
            </a:r>
          </a:p>
          <a:p>
            <a:pPr>
              <a:lnSpc>
                <a:spcPct val="200000"/>
              </a:lnSpc>
              <a:spcBef>
                <a:spcPts val="400"/>
              </a:spcBef>
              <a:buClr>
                <a:srgbClr val="FF0066"/>
              </a:buClr>
              <a:buFont typeface="Calibri"/>
              <a:buChar char="✵"/>
              <a:defRPr sz="1800" b="1"/>
            </a:pPr>
            <a:r>
              <a:t>Post orthodontic stabilisation</a:t>
            </a:r>
          </a:p>
          <a:p>
            <a:pPr>
              <a:lnSpc>
                <a:spcPct val="200000"/>
              </a:lnSpc>
              <a:spcBef>
                <a:spcPts val="400"/>
              </a:spcBef>
              <a:buClr>
                <a:srgbClr val="FF0066"/>
              </a:buClr>
              <a:buFont typeface="Calibri"/>
              <a:buChar char="✵"/>
              <a:defRPr sz="1800" b="1"/>
            </a:pPr>
            <a:r>
              <a:t>Prolonged placement of interim prosthesis</a:t>
            </a:r>
          </a:p>
          <a:p>
            <a:pPr>
              <a:lnSpc>
                <a:spcPct val="200000"/>
              </a:lnSpc>
              <a:spcBef>
                <a:spcPts val="400"/>
              </a:spcBef>
              <a:buClr>
                <a:srgbClr val="FF0066"/>
              </a:buClr>
              <a:buFont typeface="Calibri"/>
              <a:buChar char="✵"/>
              <a:defRPr sz="1800" b="1"/>
            </a:pPr>
            <a:r>
              <a:t>Single posterior tooth replacement</a:t>
            </a:r>
          </a:p>
        </p:txBody>
      </p:sp>
      <p:pic>
        <p:nvPicPr>
          <p:cNvPr id="470" name="Picture 5" descr="Picture 5"/>
          <p:cNvPicPr>
            <a:picLocks noChangeAspect="1"/>
          </p:cNvPicPr>
          <p:nvPr/>
        </p:nvPicPr>
        <p:blipFill>
          <a:blip r:embed="rId2">
            <a:extLst/>
          </a:blip>
          <a:srcRect l="39607" t="7154" r="7177" b="68634"/>
          <a:stretch>
            <a:fillRect/>
          </a:stretch>
        </p:blipFill>
        <p:spPr>
          <a:xfrm>
            <a:off x="6324599" y="457199"/>
            <a:ext cx="2819401" cy="1746251"/>
          </a:xfrm>
          <a:prstGeom prst="rect">
            <a:avLst/>
          </a:prstGeom>
          <a:ln w="12700">
            <a:miter lim="400000"/>
          </a:ln>
        </p:spPr>
      </p:pic>
      <p:pic>
        <p:nvPicPr>
          <p:cNvPr id="471" name="Picture 6" descr="Picture 6"/>
          <p:cNvPicPr>
            <a:picLocks noChangeAspect="1"/>
          </p:cNvPicPr>
          <p:nvPr/>
        </p:nvPicPr>
        <p:blipFill>
          <a:blip r:embed="rId3">
            <a:extLst/>
          </a:blip>
          <a:srcRect l="40314" t="38344" r="6237" b="37255"/>
          <a:stretch>
            <a:fillRect/>
          </a:stretch>
        </p:blipFill>
        <p:spPr>
          <a:xfrm>
            <a:off x="6248398" y="2666999"/>
            <a:ext cx="2895602" cy="1905002"/>
          </a:xfrm>
          <a:prstGeom prst="rect">
            <a:avLst/>
          </a:prstGeom>
          <a:ln w="12700">
            <a:miter lim="400000"/>
          </a:ln>
        </p:spPr>
      </p:pic>
      <p:pic>
        <p:nvPicPr>
          <p:cNvPr id="472" name="Picture 7" descr="Picture 7"/>
          <p:cNvPicPr>
            <a:picLocks noChangeAspect="1"/>
          </p:cNvPicPr>
          <p:nvPr/>
        </p:nvPicPr>
        <p:blipFill>
          <a:blip r:embed="rId4">
            <a:extLst/>
          </a:blip>
          <a:srcRect l="39470" t="38737" r="7581" b="36610"/>
          <a:stretch>
            <a:fillRect/>
          </a:stretch>
        </p:blipFill>
        <p:spPr>
          <a:xfrm>
            <a:off x="6172199" y="4648200"/>
            <a:ext cx="2971801" cy="17526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Rectangle 2"/>
          <p:cNvSpPr txBox="1">
            <a:spLocks noGrp="1"/>
          </p:cNvSpPr>
          <p:nvPr>
            <p:ph type="title"/>
          </p:nvPr>
        </p:nvSpPr>
        <p:spPr>
          <a:xfrm>
            <a:off x="457200" y="0"/>
            <a:ext cx="8229600" cy="1143000"/>
          </a:xfrm>
          <a:prstGeom prst="rect">
            <a:avLst/>
          </a:prstGeom>
        </p:spPr>
        <p:txBody>
          <a:bodyPr/>
          <a:lstStyle>
            <a:lvl1pPr>
              <a:defRPr sz="3200" b="1" u="sng">
                <a:solidFill>
                  <a:srgbClr val="FF0066"/>
                </a:solidFill>
              </a:defRPr>
            </a:lvl1pPr>
          </a:lstStyle>
          <a:p>
            <a:r>
              <a:t>CONTRAINDICATIONS</a:t>
            </a:r>
          </a:p>
        </p:txBody>
      </p:sp>
      <p:sp>
        <p:nvSpPr>
          <p:cNvPr id="475" name="Rectangle 3"/>
          <p:cNvSpPr txBox="1">
            <a:spLocks noGrp="1"/>
          </p:cNvSpPr>
          <p:nvPr>
            <p:ph type="body" idx="1"/>
          </p:nvPr>
        </p:nvSpPr>
        <p:spPr>
          <a:xfrm>
            <a:off x="457200" y="1219200"/>
            <a:ext cx="8229600" cy="4906963"/>
          </a:xfrm>
          <a:prstGeom prst="rect">
            <a:avLst/>
          </a:prstGeom>
        </p:spPr>
        <p:txBody>
          <a:bodyPr/>
          <a:lstStyle/>
          <a:p>
            <a:pPr>
              <a:lnSpc>
                <a:spcPct val="81000"/>
              </a:lnSpc>
              <a:spcBef>
                <a:spcPts val="400"/>
              </a:spcBef>
              <a:buClr>
                <a:srgbClr val="FF0066"/>
              </a:buClr>
              <a:buFont typeface="Calibri"/>
              <a:buChar char="✵"/>
              <a:defRPr sz="2000" b="1"/>
            </a:pPr>
            <a:r>
              <a:t>Parafunctional habits</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Long edentulous span</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Extensive caries</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Restored or damaged abutments</a:t>
            </a:r>
          </a:p>
          <a:p>
            <a:pPr marL="114300" indent="0">
              <a:lnSpc>
                <a:spcPct val="81000"/>
              </a:lnSpc>
              <a:buSzTx/>
              <a:buNone/>
              <a:defRPr sz="2000" b="1"/>
            </a:pPr>
            <a:endParaRPr/>
          </a:p>
          <a:p>
            <a:pPr>
              <a:lnSpc>
                <a:spcPct val="81000"/>
              </a:lnSpc>
              <a:spcBef>
                <a:spcPts val="400"/>
              </a:spcBef>
              <a:buClr>
                <a:srgbClr val="FF0066"/>
              </a:buClr>
              <a:buFont typeface="Calibri"/>
              <a:buChar char="✵"/>
              <a:defRPr sz="2000" b="1"/>
            </a:pPr>
            <a:r>
              <a:t>Compromised enamel</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Nickel sensitivity</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Deep vertical overbite</a:t>
            </a:r>
          </a:p>
          <a:p>
            <a:pPr>
              <a:lnSpc>
                <a:spcPct val="81000"/>
              </a:lnSpc>
              <a:buClr>
                <a:srgbClr val="FF0066"/>
              </a:buClr>
              <a:buFont typeface="Calibri"/>
              <a:buChar char="✵"/>
              <a:defRPr sz="2000" b="1"/>
            </a:pPr>
            <a:endParaRPr/>
          </a:p>
          <a:p>
            <a:pPr>
              <a:lnSpc>
                <a:spcPct val="81000"/>
              </a:lnSpc>
              <a:spcBef>
                <a:spcPts val="400"/>
              </a:spcBef>
              <a:buClr>
                <a:srgbClr val="FF0066"/>
              </a:buClr>
              <a:buFont typeface="Calibri"/>
              <a:buChar char="✵"/>
              <a:defRPr sz="2000" b="1"/>
            </a:pPr>
            <a:r>
              <a:t>Incisors with thin faciolingual dimensions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3"/>
          <p:cNvSpPr txBox="1">
            <a:spLocks noGrp="1"/>
          </p:cNvSpPr>
          <p:nvPr>
            <p:ph type="body" idx="1"/>
          </p:nvPr>
        </p:nvSpPr>
        <p:spPr>
          <a:xfrm>
            <a:off x="457200" y="914400"/>
            <a:ext cx="8229600" cy="5211763"/>
          </a:xfrm>
          <a:prstGeom prst="rect">
            <a:avLst/>
          </a:prstGeom>
        </p:spPr>
        <p:txBody>
          <a:bodyPr/>
          <a:lstStyle/>
          <a:p>
            <a:pPr>
              <a:lnSpc>
                <a:spcPct val="170000"/>
              </a:lnSpc>
              <a:spcBef>
                <a:spcPts val="400"/>
              </a:spcBef>
              <a:defRPr sz="2000" b="1"/>
            </a:pPr>
            <a:r>
              <a:t>Conventional procedures for the preparation of abutment teeth often involve major removal of tooth structure. when the abutment is sound, conventional full coverage procedures seem quite radical. Recent innovations in acid-etch technique have led to new alternative to traditional R</a:t>
            </a:r>
            <a:r>
              <a:rPr baseline="-25000"/>
              <a:t>X </a:t>
            </a:r>
            <a:r>
              <a:t>for esthetic &amp; restorative procedure. </a:t>
            </a:r>
          </a:p>
          <a:p>
            <a:pPr>
              <a:lnSpc>
                <a:spcPct val="170000"/>
              </a:lnSpc>
              <a:spcBef>
                <a:spcPts val="400"/>
              </a:spcBef>
              <a:defRPr sz="2000" b="1"/>
            </a:pPr>
            <a:r>
              <a:t>RRFPD have had variable popularity . </a:t>
            </a:r>
          </a:p>
          <a:p>
            <a:pPr>
              <a:lnSpc>
                <a:spcPct val="170000"/>
              </a:lnSpc>
              <a:spcBef>
                <a:spcPts val="400"/>
              </a:spcBef>
              <a:defRPr sz="2000" b="1"/>
            </a:pPr>
            <a:r>
              <a:t>Primary goal of RRFPD is replacement of missing teeth &amp; max conservation of tooth structure.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SELECTION OF ABUTMENTS</a:t>
            </a:r>
            <a:br/>
            <a:endParaRPr/>
          </a:p>
        </p:txBody>
      </p:sp>
      <p:sp>
        <p:nvSpPr>
          <p:cNvPr id="478" name="Rectangle 3"/>
          <p:cNvSpPr txBox="1">
            <a:spLocks noGrp="1"/>
          </p:cNvSpPr>
          <p:nvPr>
            <p:ph type="body" idx="1"/>
          </p:nvPr>
        </p:nvSpPr>
        <p:spPr>
          <a:prstGeom prst="rect">
            <a:avLst/>
          </a:prstGeom>
        </p:spPr>
        <p:txBody>
          <a:bodyPr/>
          <a:lstStyle/>
          <a:p>
            <a:pPr>
              <a:lnSpc>
                <a:spcPct val="130000"/>
              </a:lnSpc>
              <a:spcBef>
                <a:spcPts val="400"/>
              </a:spcBef>
              <a:buClr>
                <a:srgbClr val="FF0066"/>
              </a:buClr>
              <a:buFont typeface="Calibri"/>
              <a:buChar char="➢"/>
              <a:defRPr sz="2000" b="1"/>
            </a:pPr>
            <a:r>
              <a:t>Caries free</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Periodontally sound</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Adequate thickness of enamel</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One abutment on either side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BUR SELECTION</a:t>
            </a:r>
            <a:br/>
            <a:endParaRPr/>
          </a:p>
        </p:txBody>
      </p:sp>
      <p:sp>
        <p:nvSpPr>
          <p:cNvPr id="481" name="Rectangle 3"/>
          <p:cNvSpPr txBox="1">
            <a:spLocks noGrp="1"/>
          </p:cNvSpPr>
          <p:nvPr>
            <p:ph type="body" idx="1"/>
          </p:nvPr>
        </p:nvSpPr>
        <p:spPr>
          <a:xfrm>
            <a:off x="457200" y="1219200"/>
            <a:ext cx="8229600" cy="4906963"/>
          </a:xfrm>
          <a:prstGeom prst="rect">
            <a:avLst/>
          </a:prstGeom>
        </p:spPr>
        <p:txBody>
          <a:bodyPr/>
          <a:lstStyle/>
          <a:p>
            <a:pPr>
              <a:lnSpc>
                <a:spcPct val="170000"/>
              </a:lnSpc>
              <a:spcBef>
                <a:spcPts val="400"/>
              </a:spcBef>
              <a:buClr>
                <a:srgbClr val="FF0066"/>
              </a:buClr>
              <a:buFont typeface="Calibri"/>
              <a:buChar char="➢"/>
              <a:defRPr sz="2000" b="1"/>
            </a:pPr>
            <a:r>
              <a:t>Gingival margins &amp; circumferential preparation – </a:t>
            </a:r>
          </a:p>
          <a:p>
            <a:pPr marL="114300" indent="0">
              <a:lnSpc>
                <a:spcPct val="170000"/>
              </a:lnSpc>
              <a:spcBef>
                <a:spcPts val="400"/>
              </a:spcBef>
              <a:buSzTx/>
              <a:buNone/>
              <a:defRPr sz="2000" b="1"/>
            </a:pPr>
            <a:r>
              <a:t>                                                    chamfer tapereddiamond.</a:t>
            </a:r>
          </a:p>
          <a:p>
            <a:pPr>
              <a:lnSpc>
                <a:spcPct val="170000"/>
              </a:lnSpc>
              <a:buClr>
                <a:srgbClr val="FF0066"/>
              </a:buClr>
              <a:buFont typeface="Calibri"/>
              <a:buChar char="➢"/>
              <a:defRPr sz="2000" b="1"/>
            </a:pPr>
            <a:endParaRPr/>
          </a:p>
          <a:p>
            <a:pPr>
              <a:lnSpc>
                <a:spcPct val="170000"/>
              </a:lnSpc>
              <a:spcBef>
                <a:spcPts val="400"/>
              </a:spcBef>
              <a:buClr>
                <a:srgbClr val="FF0066"/>
              </a:buClr>
              <a:buFont typeface="Calibri"/>
              <a:buChar char="➢"/>
              <a:defRPr sz="2000" b="1"/>
            </a:pPr>
            <a:r>
              <a:t>Occlusal &amp; incisal rest seats – </a:t>
            </a:r>
          </a:p>
          <a:p>
            <a:pPr marL="114300" indent="0">
              <a:lnSpc>
                <a:spcPct val="170000"/>
              </a:lnSpc>
              <a:spcBef>
                <a:spcPts val="400"/>
              </a:spcBef>
              <a:buSzTx/>
              <a:buNone/>
              <a:defRPr sz="2000" b="1"/>
            </a:pPr>
            <a:r>
              <a:t>                                            diamond / carbide inverted cone burs.</a:t>
            </a:r>
          </a:p>
          <a:p>
            <a:pPr>
              <a:lnSpc>
                <a:spcPct val="170000"/>
              </a:lnSpc>
              <a:buClr>
                <a:srgbClr val="FF0066"/>
              </a:buClr>
              <a:buFont typeface="Calibri"/>
              <a:buChar char="➢"/>
              <a:defRPr sz="2000" b="1"/>
            </a:pPr>
            <a:endParaRPr/>
          </a:p>
          <a:p>
            <a:pPr>
              <a:lnSpc>
                <a:spcPct val="170000"/>
              </a:lnSpc>
              <a:spcBef>
                <a:spcPts val="400"/>
              </a:spcBef>
              <a:buClr>
                <a:srgbClr val="FF0066"/>
              </a:buClr>
              <a:buFont typeface="Calibri"/>
              <a:buChar char="➢"/>
              <a:defRPr sz="2000" b="1"/>
            </a:pPr>
            <a:r>
              <a:t>Additional retentive features / slots, grooves or pinholes -- 		                   tapered fissure carbide.</a:t>
            </a:r>
          </a:p>
        </p:txBody>
      </p:sp>
      <p:pic>
        <p:nvPicPr>
          <p:cNvPr id="482" name="Picture 4" descr="Picture 4"/>
          <p:cNvPicPr>
            <a:picLocks noChangeAspect="1"/>
          </p:cNvPicPr>
          <p:nvPr/>
        </p:nvPicPr>
        <p:blipFill>
          <a:blip r:embed="rId2">
            <a:extLst/>
          </a:blip>
          <a:stretch>
            <a:fillRect/>
          </a:stretch>
        </p:blipFill>
        <p:spPr>
          <a:xfrm>
            <a:off x="990600" y="3429000"/>
            <a:ext cx="2016125" cy="1330325"/>
          </a:xfrm>
          <a:prstGeom prst="rect">
            <a:avLst/>
          </a:prstGeom>
          <a:ln w="12700">
            <a:miter lim="400000"/>
          </a:ln>
        </p:spPr>
      </p:pic>
      <p:pic>
        <p:nvPicPr>
          <p:cNvPr id="483" name="Picture 5" descr="Picture 5"/>
          <p:cNvPicPr>
            <a:picLocks noChangeAspect="1"/>
          </p:cNvPicPr>
          <p:nvPr/>
        </p:nvPicPr>
        <p:blipFill>
          <a:blip r:embed="rId3">
            <a:extLst/>
          </a:blip>
          <a:stretch>
            <a:fillRect/>
          </a:stretch>
        </p:blipFill>
        <p:spPr>
          <a:xfrm>
            <a:off x="990600" y="1752600"/>
            <a:ext cx="2052640" cy="135255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ANTERIOR</a:t>
            </a:r>
            <a:r>
              <a:rPr b="0"/>
              <a:t> </a:t>
            </a:r>
            <a:r>
              <a:t>DESIGN</a:t>
            </a:r>
            <a:r>
              <a:rPr b="0"/>
              <a:t> </a:t>
            </a:r>
            <a:r>
              <a:t>PRINCIPLES</a:t>
            </a:r>
          </a:p>
        </p:txBody>
      </p:sp>
      <p:sp>
        <p:nvSpPr>
          <p:cNvPr id="486" name="Rectangle 3"/>
          <p:cNvSpPr txBox="1">
            <a:spLocks noGrp="1"/>
          </p:cNvSpPr>
          <p:nvPr>
            <p:ph type="body" idx="1"/>
          </p:nvPr>
        </p:nvSpPr>
        <p:spPr>
          <a:xfrm>
            <a:off x="457200" y="1295400"/>
            <a:ext cx="5410200" cy="4830763"/>
          </a:xfrm>
          <a:prstGeom prst="rect">
            <a:avLst/>
          </a:prstGeom>
        </p:spPr>
        <p:txBody>
          <a:bodyPr/>
          <a:lstStyle/>
          <a:p>
            <a:pPr>
              <a:lnSpc>
                <a:spcPct val="160000"/>
              </a:lnSpc>
              <a:spcBef>
                <a:spcPts val="400"/>
              </a:spcBef>
              <a:buClr>
                <a:srgbClr val="FF0066"/>
              </a:buClr>
              <a:buFont typeface="Calibri"/>
              <a:buChar char="➢"/>
              <a:defRPr sz="2000" b="1"/>
            </a:pPr>
            <a:r>
              <a:t>Abutment modified ,Proximal wrap around</a:t>
            </a:r>
          </a:p>
          <a:p>
            <a:pPr>
              <a:lnSpc>
                <a:spcPct val="160000"/>
              </a:lnSpc>
              <a:spcBef>
                <a:spcPts val="400"/>
              </a:spcBef>
              <a:buClr>
                <a:srgbClr val="FF0066"/>
              </a:buClr>
              <a:buFont typeface="Calibri"/>
              <a:buChar char="➢"/>
              <a:defRPr sz="2000" b="1"/>
            </a:pPr>
            <a:r>
              <a:t>Extension of framework onto uninvolved marginal ridge</a:t>
            </a:r>
          </a:p>
          <a:p>
            <a:pPr>
              <a:lnSpc>
                <a:spcPct val="160000"/>
              </a:lnSpc>
              <a:spcBef>
                <a:spcPts val="400"/>
              </a:spcBef>
              <a:buClr>
                <a:srgbClr val="FF0066"/>
              </a:buClr>
              <a:buFont typeface="Calibri"/>
              <a:buChar char="➢"/>
              <a:defRPr sz="2000" b="1"/>
            </a:pPr>
            <a:r>
              <a:t>Definite finish line</a:t>
            </a:r>
          </a:p>
          <a:p>
            <a:pPr>
              <a:lnSpc>
                <a:spcPct val="160000"/>
              </a:lnSpc>
              <a:spcBef>
                <a:spcPts val="400"/>
              </a:spcBef>
              <a:buClr>
                <a:srgbClr val="FF0066"/>
              </a:buClr>
              <a:buFont typeface="Calibri"/>
              <a:buChar char="➢"/>
              <a:defRPr sz="2000" b="1"/>
            </a:pPr>
            <a:r>
              <a:t>Cingulum notches or counter sinks</a:t>
            </a:r>
          </a:p>
          <a:p>
            <a:pPr>
              <a:lnSpc>
                <a:spcPct val="160000"/>
              </a:lnSpc>
              <a:spcBef>
                <a:spcPts val="400"/>
              </a:spcBef>
              <a:buClr>
                <a:srgbClr val="FF0066"/>
              </a:buClr>
              <a:buFont typeface="Calibri"/>
              <a:buChar char="➢"/>
              <a:defRPr sz="2000" b="1"/>
            </a:pPr>
            <a:r>
              <a:t>Grooves</a:t>
            </a:r>
          </a:p>
          <a:p>
            <a:pPr>
              <a:lnSpc>
                <a:spcPct val="160000"/>
              </a:lnSpc>
              <a:spcBef>
                <a:spcPts val="400"/>
              </a:spcBef>
              <a:buClr>
                <a:srgbClr val="FF0066"/>
              </a:buClr>
              <a:buFont typeface="Calibri"/>
              <a:buChar char="➢"/>
              <a:defRPr sz="2000" b="1"/>
            </a:pPr>
            <a:r>
              <a:t>Existing restorations may be incorporated</a:t>
            </a:r>
          </a:p>
        </p:txBody>
      </p:sp>
      <p:pic>
        <p:nvPicPr>
          <p:cNvPr id="487" name="Picture 4" descr="Picture 4"/>
          <p:cNvPicPr>
            <a:picLocks noChangeAspect="1"/>
          </p:cNvPicPr>
          <p:nvPr/>
        </p:nvPicPr>
        <p:blipFill>
          <a:blip r:embed="rId2">
            <a:extLst/>
          </a:blip>
          <a:srcRect l="41089" t="8279" r="5731" b="65227"/>
          <a:stretch>
            <a:fillRect/>
          </a:stretch>
        </p:blipFill>
        <p:spPr>
          <a:xfrm>
            <a:off x="6248400" y="1219199"/>
            <a:ext cx="2632075" cy="1828801"/>
          </a:xfrm>
          <a:prstGeom prst="rect">
            <a:avLst/>
          </a:prstGeom>
          <a:ln w="12700">
            <a:miter lim="400000"/>
          </a:ln>
        </p:spPr>
      </p:pic>
      <p:pic>
        <p:nvPicPr>
          <p:cNvPr id="488" name="Picture 5" descr="Picture 5"/>
          <p:cNvPicPr>
            <a:picLocks noChangeAspect="1"/>
          </p:cNvPicPr>
          <p:nvPr/>
        </p:nvPicPr>
        <p:blipFill>
          <a:blip r:embed="rId2">
            <a:extLst/>
          </a:blip>
          <a:srcRect l="40361" t="38344" r="5212" b="36757"/>
          <a:stretch>
            <a:fillRect/>
          </a:stretch>
        </p:blipFill>
        <p:spPr>
          <a:xfrm>
            <a:off x="6248400" y="3047999"/>
            <a:ext cx="2667000" cy="1676401"/>
          </a:xfrm>
          <a:prstGeom prst="rect">
            <a:avLst/>
          </a:prstGeom>
          <a:ln w="12700">
            <a:miter lim="400000"/>
          </a:ln>
        </p:spPr>
      </p:pic>
      <p:pic>
        <p:nvPicPr>
          <p:cNvPr id="489" name="Picture 6" descr="Picture 6"/>
          <p:cNvPicPr>
            <a:picLocks noChangeAspect="1"/>
          </p:cNvPicPr>
          <p:nvPr/>
        </p:nvPicPr>
        <p:blipFill>
          <a:blip r:embed="rId2">
            <a:extLst/>
          </a:blip>
          <a:srcRect l="41772" t="65941" r="6530" b="8051"/>
          <a:stretch>
            <a:fillRect/>
          </a:stretch>
        </p:blipFill>
        <p:spPr>
          <a:xfrm>
            <a:off x="6248400" y="4648199"/>
            <a:ext cx="2665414" cy="1884365"/>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ANTERIOR TOOTH PREPARATION</a:t>
            </a:r>
            <a:r>
              <a:rPr sz="4000" b="0" u="none">
                <a:solidFill>
                  <a:srgbClr val="675E47"/>
                </a:solidFill>
              </a:rPr>
              <a:t> </a:t>
            </a:r>
          </a:p>
        </p:txBody>
      </p:sp>
      <p:pic>
        <p:nvPicPr>
          <p:cNvPr id="492" name="Picture 3" descr="Picture 3"/>
          <p:cNvPicPr>
            <a:picLocks noChangeAspect="1"/>
          </p:cNvPicPr>
          <p:nvPr/>
        </p:nvPicPr>
        <p:blipFill>
          <a:blip r:embed="rId2">
            <a:extLst/>
          </a:blip>
          <a:srcRect l="40324" t="9030" r="6180" b="65166"/>
          <a:stretch>
            <a:fillRect/>
          </a:stretch>
        </p:blipFill>
        <p:spPr>
          <a:xfrm>
            <a:off x="1676400" y="3733798"/>
            <a:ext cx="2133600" cy="1752602"/>
          </a:xfrm>
          <a:prstGeom prst="rect">
            <a:avLst/>
          </a:prstGeom>
          <a:ln w="12700">
            <a:miter lim="400000"/>
          </a:ln>
        </p:spPr>
      </p:pic>
      <p:pic>
        <p:nvPicPr>
          <p:cNvPr id="493" name="Picture 4" descr="Picture 4"/>
          <p:cNvPicPr>
            <a:picLocks noChangeAspect="1"/>
          </p:cNvPicPr>
          <p:nvPr/>
        </p:nvPicPr>
        <p:blipFill>
          <a:blip r:embed="rId2">
            <a:extLst/>
          </a:blip>
          <a:srcRect l="40379" t="65646" r="8612" b="8345"/>
          <a:stretch>
            <a:fillRect/>
          </a:stretch>
        </p:blipFill>
        <p:spPr>
          <a:xfrm>
            <a:off x="4343400" y="3733800"/>
            <a:ext cx="2133600" cy="1752600"/>
          </a:xfrm>
          <a:prstGeom prst="rect">
            <a:avLst/>
          </a:prstGeom>
          <a:ln w="12700">
            <a:miter lim="400000"/>
          </a:ln>
        </p:spPr>
      </p:pic>
      <p:pic>
        <p:nvPicPr>
          <p:cNvPr id="494" name="Picture 5" descr="Picture 5"/>
          <p:cNvPicPr>
            <a:picLocks noChangeAspect="1"/>
          </p:cNvPicPr>
          <p:nvPr/>
        </p:nvPicPr>
        <p:blipFill>
          <a:blip r:embed="rId3">
            <a:extLst/>
          </a:blip>
          <a:srcRect l="6085" t="37022" r="41582" b="35933"/>
          <a:stretch>
            <a:fillRect/>
          </a:stretch>
        </p:blipFill>
        <p:spPr>
          <a:xfrm>
            <a:off x="2590799" y="1524000"/>
            <a:ext cx="3505202" cy="20574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POSTERIOR</a:t>
            </a:r>
            <a:r>
              <a:rPr b="0"/>
              <a:t> </a:t>
            </a:r>
            <a:r>
              <a:t>DESIGN</a:t>
            </a:r>
            <a:r>
              <a:rPr b="0"/>
              <a:t> </a:t>
            </a:r>
            <a:r>
              <a:t>PRINCIPLES</a:t>
            </a:r>
          </a:p>
        </p:txBody>
      </p:sp>
      <p:sp>
        <p:nvSpPr>
          <p:cNvPr id="497" name="Rectangle 3"/>
          <p:cNvSpPr txBox="1">
            <a:spLocks noGrp="1"/>
          </p:cNvSpPr>
          <p:nvPr>
            <p:ph type="body" idx="1"/>
          </p:nvPr>
        </p:nvSpPr>
        <p:spPr>
          <a:prstGeom prst="rect">
            <a:avLst/>
          </a:prstGeom>
        </p:spPr>
        <p:txBody>
          <a:bodyPr/>
          <a:lstStyle/>
          <a:p>
            <a:pPr>
              <a:lnSpc>
                <a:spcPct val="90000"/>
              </a:lnSpc>
              <a:spcBef>
                <a:spcPts val="400"/>
              </a:spcBef>
              <a:buClr>
                <a:srgbClr val="FF0066"/>
              </a:buClr>
              <a:buFont typeface="Calibri"/>
              <a:buChar char="➢"/>
              <a:defRPr sz="2000" b="1"/>
            </a:pPr>
            <a:r>
              <a:t>Distinct path of insertion</a:t>
            </a:r>
          </a:p>
          <a:p>
            <a:pPr>
              <a:lnSpc>
                <a:spcPct val="90000"/>
              </a:lnSpc>
              <a:buClr>
                <a:srgbClr val="FF0066"/>
              </a:buClr>
              <a:buFont typeface="Calibri"/>
              <a:buChar char="➢"/>
              <a:defRPr sz="2000" b="1"/>
            </a:pPr>
            <a:endParaRPr/>
          </a:p>
          <a:p>
            <a:pPr>
              <a:lnSpc>
                <a:spcPct val="90000"/>
              </a:lnSpc>
              <a:spcBef>
                <a:spcPts val="400"/>
              </a:spcBef>
              <a:buClr>
                <a:srgbClr val="FF0066"/>
              </a:buClr>
              <a:buFont typeface="Calibri"/>
              <a:buChar char="➢"/>
              <a:defRPr sz="2000" b="1"/>
            </a:pPr>
            <a:r>
              <a:t>Proximal resistance form created</a:t>
            </a:r>
          </a:p>
          <a:p>
            <a:pPr>
              <a:lnSpc>
                <a:spcPct val="90000"/>
              </a:lnSpc>
              <a:buClr>
                <a:srgbClr val="FF0066"/>
              </a:buClr>
              <a:buFont typeface="Calibri"/>
              <a:buChar char="➢"/>
              <a:defRPr sz="2000" b="1"/>
            </a:pPr>
            <a:endParaRPr/>
          </a:p>
          <a:p>
            <a:pPr>
              <a:lnSpc>
                <a:spcPct val="90000"/>
              </a:lnSpc>
              <a:spcBef>
                <a:spcPts val="400"/>
              </a:spcBef>
              <a:buClr>
                <a:srgbClr val="FF0066"/>
              </a:buClr>
              <a:buFont typeface="Calibri"/>
              <a:buChar char="➢"/>
              <a:defRPr sz="2000" b="1"/>
            </a:pPr>
            <a:r>
              <a:t>Proximal wrap around obtained</a:t>
            </a:r>
          </a:p>
          <a:p>
            <a:pPr>
              <a:lnSpc>
                <a:spcPct val="90000"/>
              </a:lnSpc>
              <a:buClr>
                <a:srgbClr val="FF0066"/>
              </a:buClr>
              <a:buFont typeface="Calibri"/>
              <a:buChar char="➢"/>
              <a:defRPr sz="2000" b="1"/>
            </a:pPr>
            <a:endParaRPr/>
          </a:p>
          <a:p>
            <a:pPr>
              <a:lnSpc>
                <a:spcPct val="90000"/>
              </a:lnSpc>
              <a:spcBef>
                <a:spcPts val="400"/>
              </a:spcBef>
              <a:buClr>
                <a:srgbClr val="FF0066"/>
              </a:buClr>
              <a:buFont typeface="Calibri"/>
              <a:buChar char="➢"/>
              <a:defRPr sz="2000" b="1"/>
            </a:pPr>
            <a:r>
              <a:t>Maximum bonding area utilized</a:t>
            </a:r>
          </a:p>
          <a:p>
            <a:pPr>
              <a:lnSpc>
                <a:spcPct val="90000"/>
              </a:lnSpc>
              <a:buClr>
                <a:srgbClr val="FF0066"/>
              </a:buClr>
              <a:buFont typeface="Calibri"/>
              <a:buChar char="➢"/>
              <a:defRPr sz="2000" b="1"/>
            </a:pPr>
            <a:endParaRPr/>
          </a:p>
          <a:p>
            <a:pPr>
              <a:lnSpc>
                <a:spcPct val="90000"/>
              </a:lnSpc>
              <a:spcBef>
                <a:spcPts val="400"/>
              </a:spcBef>
              <a:buClr>
                <a:srgbClr val="FF0066"/>
              </a:buClr>
              <a:buFont typeface="Calibri"/>
              <a:buChar char="➢"/>
              <a:defRPr sz="2000" b="1"/>
            </a:pPr>
            <a:r>
              <a:t>Occlusal rest required</a:t>
            </a:r>
          </a:p>
          <a:p>
            <a:pPr>
              <a:lnSpc>
                <a:spcPct val="90000"/>
              </a:lnSpc>
              <a:buClr>
                <a:srgbClr val="FF0066"/>
              </a:buClr>
              <a:buFont typeface="Calibri"/>
              <a:buChar char="➢"/>
              <a:defRPr sz="2000" b="1"/>
            </a:pPr>
            <a:endParaRPr/>
          </a:p>
          <a:p>
            <a:pPr>
              <a:lnSpc>
                <a:spcPct val="90000"/>
              </a:lnSpc>
              <a:spcBef>
                <a:spcPts val="400"/>
              </a:spcBef>
              <a:buClr>
                <a:srgbClr val="FF0066"/>
              </a:buClr>
              <a:buFont typeface="Calibri"/>
              <a:buChar char="➢"/>
              <a:defRPr sz="2000" b="1"/>
            </a:pPr>
            <a:r>
              <a:t>Definite gingival margin</a:t>
            </a:r>
          </a:p>
        </p:txBody>
      </p:sp>
      <p:pic>
        <p:nvPicPr>
          <p:cNvPr id="498" name="Picture 4" descr="Picture 4"/>
          <p:cNvPicPr>
            <a:picLocks noChangeAspect="1"/>
          </p:cNvPicPr>
          <p:nvPr/>
        </p:nvPicPr>
        <p:blipFill>
          <a:blip r:embed="rId2">
            <a:extLst/>
          </a:blip>
          <a:srcRect l="41431" t="8894" r="6365" b="65141"/>
          <a:stretch>
            <a:fillRect/>
          </a:stretch>
        </p:blipFill>
        <p:spPr>
          <a:xfrm>
            <a:off x="5410199" y="1447800"/>
            <a:ext cx="3241676" cy="2286001"/>
          </a:xfrm>
          <a:prstGeom prst="rect">
            <a:avLst/>
          </a:prstGeom>
          <a:ln w="12700">
            <a:miter lim="400000"/>
          </a:ln>
        </p:spPr>
      </p:pic>
      <p:pic>
        <p:nvPicPr>
          <p:cNvPr id="499" name="Picture 5" descr="Picture 5"/>
          <p:cNvPicPr>
            <a:picLocks noChangeAspect="1"/>
          </p:cNvPicPr>
          <p:nvPr/>
        </p:nvPicPr>
        <p:blipFill>
          <a:blip r:embed="rId2">
            <a:extLst/>
          </a:blip>
          <a:srcRect l="41684" t="37576" r="5513" b="37300"/>
          <a:stretch>
            <a:fillRect/>
          </a:stretch>
        </p:blipFill>
        <p:spPr>
          <a:xfrm>
            <a:off x="5410200" y="3733798"/>
            <a:ext cx="3241676" cy="2316165"/>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Rectangle 2"/>
          <p:cNvSpPr txBox="1">
            <a:spLocks noGrp="1"/>
          </p:cNvSpPr>
          <p:nvPr>
            <p:ph type="title"/>
          </p:nvPr>
        </p:nvSpPr>
        <p:spPr>
          <a:xfrm>
            <a:off x="0" y="0"/>
            <a:ext cx="8686800" cy="1417638"/>
          </a:xfrm>
          <a:prstGeom prst="rect">
            <a:avLst/>
          </a:prstGeom>
        </p:spPr>
        <p:txBody>
          <a:bodyPr/>
          <a:lstStyle/>
          <a:p>
            <a:pPr>
              <a:defRPr sz="4000"/>
            </a:pPr>
            <a:r>
              <a:t> </a:t>
            </a:r>
            <a:r>
              <a:rPr sz="3200" b="1" u="sng">
                <a:solidFill>
                  <a:srgbClr val="FF0066"/>
                </a:solidFill>
              </a:rPr>
              <a:t>POSTERIOR TOOTH PREPARATION</a:t>
            </a:r>
            <a:r>
              <a:t> </a:t>
            </a:r>
          </a:p>
        </p:txBody>
      </p:sp>
      <p:pic>
        <p:nvPicPr>
          <p:cNvPr id="502" name="Picture 4" descr="Picture 4"/>
          <p:cNvPicPr>
            <a:picLocks noChangeAspect="1"/>
          </p:cNvPicPr>
          <p:nvPr/>
        </p:nvPicPr>
        <p:blipFill>
          <a:blip r:embed="rId2">
            <a:extLst/>
          </a:blip>
          <a:srcRect l="39249" t="8899" r="6464" b="64920"/>
          <a:stretch>
            <a:fillRect/>
          </a:stretch>
        </p:blipFill>
        <p:spPr>
          <a:xfrm>
            <a:off x="5333998" y="1752600"/>
            <a:ext cx="1905002" cy="1524002"/>
          </a:xfrm>
          <a:prstGeom prst="rect">
            <a:avLst/>
          </a:prstGeom>
          <a:ln w="12700">
            <a:miter lim="400000"/>
          </a:ln>
        </p:spPr>
      </p:pic>
      <p:pic>
        <p:nvPicPr>
          <p:cNvPr id="503" name="Picture 3" descr="Picture 3"/>
          <p:cNvPicPr>
            <a:picLocks noChangeAspect="1"/>
          </p:cNvPicPr>
          <p:nvPr/>
        </p:nvPicPr>
        <p:blipFill>
          <a:blip r:embed="rId3">
            <a:extLst/>
          </a:blip>
          <a:srcRect l="40263" t="8830" r="4969" b="65141"/>
          <a:stretch>
            <a:fillRect/>
          </a:stretch>
        </p:blipFill>
        <p:spPr>
          <a:xfrm>
            <a:off x="685800" y="1752600"/>
            <a:ext cx="2362201" cy="1524000"/>
          </a:xfrm>
          <a:prstGeom prst="rect">
            <a:avLst/>
          </a:prstGeom>
          <a:ln w="12700">
            <a:miter lim="400000"/>
          </a:ln>
        </p:spPr>
      </p:pic>
      <p:pic>
        <p:nvPicPr>
          <p:cNvPr id="504" name="Picture 5" descr="Picture 5"/>
          <p:cNvPicPr>
            <a:picLocks noChangeAspect="1"/>
          </p:cNvPicPr>
          <p:nvPr/>
        </p:nvPicPr>
        <p:blipFill>
          <a:blip r:embed="rId4">
            <a:extLst/>
          </a:blip>
          <a:srcRect t="2563" r="56603" b="33362"/>
          <a:stretch>
            <a:fillRect/>
          </a:stretch>
        </p:blipFill>
        <p:spPr>
          <a:xfrm>
            <a:off x="2590800" y="3505200"/>
            <a:ext cx="3429000" cy="1981202"/>
          </a:xfrm>
          <a:prstGeom prst="rect">
            <a:avLst/>
          </a:prstGeom>
          <a:ln w="12700">
            <a:miter lim="400000"/>
          </a:ln>
        </p:spPr>
      </p:pic>
      <p:pic>
        <p:nvPicPr>
          <p:cNvPr id="505" name="Picture 6" descr="Picture 6"/>
          <p:cNvPicPr>
            <a:picLocks noChangeAspect="1"/>
          </p:cNvPicPr>
          <p:nvPr/>
        </p:nvPicPr>
        <p:blipFill>
          <a:blip r:embed="rId3">
            <a:extLst/>
          </a:blip>
          <a:srcRect l="40611" t="38344" r="6533" b="37256"/>
          <a:stretch>
            <a:fillRect/>
          </a:stretch>
        </p:blipFill>
        <p:spPr>
          <a:xfrm>
            <a:off x="3200400" y="1752598"/>
            <a:ext cx="2057400" cy="1524002"/>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IMPRESSION PROCEDURE</a:t>
            </a:r>
            <a:br/>
            <a:endParaRPr/>
          </a:p>
        </p:txBody>
      </p:sp>
      <p:sp>
        <p:nvSpPr>
          <p:cNvPr id="508" name="Rectangle 3"/>
          <p:cNvSpPr txBox="1">
            <a:spLocks noGrp="1"/>
          </p:cNvSpPr>
          <p:nvPr>
            <p:ph type="body" sz="half" idx="1"/>
          </p:nvPr>
        </p:nvSpPr>
        <p:spPr>
          <a:xfrm>
            <a:off x="457200" y="1600200"/>
            <a:ext cx="4343400" cy="4525963"/>
          </a:xfrm>
          <a:prstGeom prst="rect">
            <a:avLst/>
          </a:prstGeom>
        </p:spPr>
        <p:txBody>
          <a:bodyPr/>
          <a:lstStyle>
            <a:lvl1pPr>
              <a:lnSpc>
                <a:spcPct val="170000"/>
              </a:lnSpc>
              <a:spcBef>
                <a:spcPts val="400"/>
              </a:spcBef>
              <a:defRPr sz="2000" b="1"/>
            </a:lvl1pPr>
          </a:lstStyle>
          <a:p>
            <a:r>
              <a:t>Elastomeric impressions are superior and reversible hydrocolloid is less desirable for final replica.</a:t>
            </a:r>
          </a:p>
        </p:txBody>
      </p:sp>
      <p:pic>
        <p:nvPicPr>
          <p:cNvPr id="509" name="Picture 4" descr="Picture 4"/>
          <p:cNvPicPr>
            <a:picLocks noChangeAspect="1"/>
          </p:cNvPicPr>
          <p:nvPr/>
        </p:nvPicPr>
        <p:blipFill>
          <a:blip r:embed="rId2">
            <a:extLst/>
          </a:blip>
          <a:stretch>
            <a:fillRect/>
          </a:stretch>
        </p:blipFill>
        <p:spPr>
          <a:xfrm>
            <a:off x="5562600" y="914400"/>
            <a:ext cx="3282950" cy="3667125"/>
          </a:xfrm>
          <a:prstGeom prst="rect">
            <a:avLst/>
          </a:prstGeom>
          <a:ln w="12700">
            <a:miter lim="400000"/>
          </a:ln>
        </p:spPr>
      </p:pic>
      <p:pic>
        <p:nvPicPr>
          <p:cNvPr id="510" name="Picture 5" descr="Picture 5"/>
          <p:cNvPicPr>
            <a:picLocks noChangeAspect="1"/>
          </p:cNvPicPr>
          <p:nvPr/>
        </p:nvPicPr>
        <p:blipFill>
          <a:blip r:embed="rId3">
            <a:extLst/>
          </a:blip>
          <a:stretch>
            <a:fillRect/>
          </a:stretch>
        </p:blipFill>
        <p:spPr>
          <a:xfrm>
            <a:off x="5562600" y="4572000"/>
            <a:ext cx="3268663" cy="213995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LAB PROCEDURE</a:t>
            </a:r>
            <a:br/>
            <a:endParaRPr/>
          </a:p>
        </p:txBody>
      </p:sp>
      <p:sp>
        <p:nvSpPr>
          <p:cNvPr id="513" name="Rectangle 3"/>
          <p:cNvSpPr txBox="1">
            <a:spLocks noGrp="1"/>
          </p:cNvSpPr>
          <p:nvPr>
            <p:ph type="body" idx="1"/>
          </p:nvPr>
        </p:nvSpPr>
        <p:spPr>
          <a:prstGeom prst="rect">
            <a:avLst/>
          </a:prstGeom>
        </p:spPr>
        <p:txBody>
          <a:bodyPr/>
          <a:lstStyle/>
          <a:p>
            <a:r>
              <a:t>esy</a:t>
            </a:r>
          </a:p>
        </p:txBody>
      </p:sp>
      <p:pic>
        <p:nvPicPr>
          <p:cNvPr id="514" name="Picture 4" descr="Picture 4"/>
          <p:cNvPicPr>
            <a:picLocks noChangeAspect="1"/>
          </p:cNvPicPr>
          <p:nvPr/>
        </p:nvPicPr>
        <p:blipFill>
          <a:blip r:embed="rId2">
            <a:extLst/>
          </a:blip>
          <a:srcRect l="41771" t="8418" r="6512" b="64644"/>
          <a:stretch>
            <a:fillRect/>
          </a:stretch>
        </p:blipFill>
        <p:spPr>
          <a:xfrm>
            <a:off x="762000" y="1143000"/>
            <a:ext cx="2286001" cy="1676400"/>
          </a:xfrm>
          <a:prstGeom prst="rect">
            <a:avLst/>
          </a:prstGeom>
          <a:ln w="12700">
            <a:miter lim="400000"/>
          </a:ln>
        </p:spPr>
      </p:pic>
      <p:pic>
        <p:nvPicPr>
          <p:cNvPr id="515" name="Picture 5" descr="Picture 5"/>
          <p:cNvPicPr>
            <a:picLocks noChangeAspect="1"/>
          </p:cNvPicPr>
          <p:nvPr/>
        </p:nvPicPr>
        <p:blipFill>
          <a:blip r:embed="rId2">
            <a:extLst/>
          </a:blip>
          <a:srcRect l="40166" t="66231" r="6086" b="9368"/>
          <a:stretch>
            <a:fillRect/>
          </a:stretch>
        </p:blipFill>
        <p:spPr>
          <a:xfrm>
            <a:off x="3276599" y="1143000"/>
            <a:ext cx="2362203" cy="1752600"/>
          </a:xfrm>
          <a:prstGeom prst="rect">
            <a:avLst/>
          </a:prstGeom>
          <a:ln w="12700">
            <a:miter lim="400000"/>
          </a:ln>
        </p:spPr>
      </p:pic>
      <p:pic>
        <p:nvPicPr>
          <p:cNvPr id="516" name="Picture 6" descr="Picture 6"/>
          <p:cNvPicPr>
            <a:picLocks noChangeAspect="1"/>
          </p:cNvPicPr>
          <p:nvPr/>
        </p:nvPicPr>
        <p:blipFill>
          <a:blip r:embed="rId3">
            <a:extLst/>
          </a:blip>
          <a:srcRect l="6372" t="38065" r="42654" b="36212"/>
          <a:stretch>
            <a:fillRect/>
          </a:stretch>
        </p:blipFill>
        <p:spPr>
          <a:xfrm>
            <a:off x="5791198" y="1143000"/>
            <a:ext cx="2362202" cy="1752600"/>
          </a:xfrm>
          <a:prstGeom prst="rect">
            <a:avLst/>
          </a:prstGeom>
          <a:ln w="12700">
            <a:miter lim="400000"/>
          </a:ln>
        </p:spPr>
      </p:pic>
      <p:pic>
        <p:nvPicPr>
          <p:cNvPr id="517" name="Picture 7" descr="Picture 7"/>
          <p:cNvPicPr>
            <a:picLocks noChangeAspect="1"/>
          </p:cNvPicPr>
          <p:nvPr/>
        </p:nvPicPr>
        <p:blipFill>
          <a:blip r:embed="rId3">
            <a:extLst/>
          </a:blip>
          <a:srcRect l="6032" t="66231" r="41581" b="9367"/>
          <a:stretch>
            <a:fillRect/>
          </a:stretch>
        </p:blipFill>
        <p:spPr>
          <a:xfrm>
            <a:off x="761998" y="3047999"/>
            <a:ext cx="2286003" cy="1600202"/>
          </a:xfrm>
          <a:prstGeom prst="rect">
            <a:avLst/>
          </a:prstGeom>
          <a:ln w="12700">
            <a:miter lim="400000"/>
          </a:ln>
        </p:spPr>
      </p:pic>
      <p:pic>
        <p:nvPicPr>
          <p:cNvPr id="518" name="Picture 8" descr="Picture 8"/>
          <p:cNvPicPr>
            <a:picLocks noChangeAspect="1"/>
          </p:cNvPicPr>
          <p:nvPr/>
        </p:nvPicPr>
        <p:blipFill>
          <a:blip r:embed="rId4">
            <a:extLst/>
          </a:blip>
          <a:srcRect l="40427" t="38344" r="6347" b="37256"/>
          <a:stretch>
            <a:fillRect/>
          </a:stretch>
        </p:blipFill>
        <p:spPr>
          <a:xfrm>
            <a:off x="3200400" y="3047998"/>
            <a:ext cx="2438400" cy="1600203"/>
          </a:xfrm>
          <a:prstGeom prst="rect">
            <a:avLst/>
          </a:prstGeom>
          <a:ln w="12700">
            <a:miter lim="400000"/>
          </a:ln>
        </p:spPr>
      </p:pic>
      <p:pic>
        <p:nvPicPr>
          <p:cNvPr id="519" name="Picture 9" descr="Picture 9"/>
          <p:cNvPicPr>
            <a:picLocks noChangeAspect="1"/>
          </p:cNvPicPr>
          <p:nvPr/>
        </p:nvPicPr>
        <p:blipFill>
          <a:blip r:embed="rId4">
            <a:extLst/>
          </a:blip>
          <a:srcRect l="39081" t="67271" r="8612" b="8345"/>
          <a:stretch>
            <a:fillRect/>
          </a:stretch>
        </p:blipFill>
        <p:spPr>
          <a:xfrm>
            <a:off x="5791198" y="3048000"/>
            <a:ext cx="2362202" cy="1600200"/>
          </a:xfrm>
          <a:prstGeom prst="rect">
            <a:avLst/>
          </a:prstGeom>
          <a:ln w="12700">
            <a:miter lim="400000"/>
          </a:ln>
        </p:spPr>
      </p:pic>
      <p:pic>
        <p:nvPicPr>
          <p:cNvPr id="520" name="Picture 10" descr="Picture 10"/>
          <p:cNvPicPr>
            <a:picLocks noChangeAspect="1"/>
          </p:cNvPicPr>
          <p:nvPr/>
        </p:nvPicPr>
        <p:blipFill>
          <a:blip r:embed="rId5">
            <a:extLst/>
          </a:blip>
          <a:srcRect l="42760" t="69178" r="8620" b="11888"/>
          <a:stretch>
            <a:fillRect/>
          </a:stretch>
        </p:blipFill>
        <p:spPr>
          <a:xfrm>
            <a:off x="2590800" y="4724398"/>
            <a:ext cx="3505202" cy="1960565"/>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TRY IN</a:t>
            </a:r>
            <a:br/>
            <a:endParaRPr/>
          </a:p>
        </p:txBody>
      </p:sp>
      <p:sp>
        <p:nvSpPr>
          <p:cNvPr id="523" name="Rectangle 3"/>
          <p:cNvSpPr txBox="1">
            <a:spLocks noGrp="1"/>
          </p:cNvSpPr>
          <p:nvPr>
            <p:ph type="body" idx="1"/>
          </p:nvPr>
        </p:nvSpPr>
        <p:spPr>
          <a:prstGeom prst="rect">
            <a:avLst/>
          </a:prstGeom>
        </p:spPr>
        <p:txBody>
          <a:bodyPr/>
          <a:lstStyle>
            <a:lvl1pPr>
              <a:lnSpc>
                <a:spcPct val="220000"/>
              </a:lnSpc>
              <a:spcBef>
                <a:spcPts val="400"/>
              </a:spcBef>
              <a:defRPr sz="2000" b="1"/>
            </a:lvl1pPr>
          </a:lstStyle>
          <a:p>
            <a:r>
              <a:t>The pontic is evaluated for ridge adaptation, shade, and form, and the occlusion is perfected. The possibility of “greying out” of anterior abutments should be determined and an opaque luting resin selected to effectively mask this phenomenon</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BONDING</a:t>
            </a:r>
            <a:br/>
            <a:endParaRPr/>
          </a:p>
        </p:txBody>
      </p:sp>
      <p:sp>
        <p:nvSpPr>
          <p:cNvPr id="526" name="Rectangle 3"/>
          <p:cNvSpPr txBox="1">
            <a:spLocks noGrp="1"/>
          </p:cNvSpPr>
          <p:nvPr>
            <p:ph type="body" idx="1"/>
          </p:nvPr>
        </p:nvSpPr>
        <p:spPr>
          <a:xfrm>
            <a:off x="457200" y="838200"/>
            <a:ext cx="8229600" cy="5562600"/>
          </a:xfrm>
          <a:prstGeom prst="rect">
            <a:avLst/>
          </a:prstGeom>
        </p:spPr>
        <p:txBody>
          <a:bodyPr/>
          <a:lstStyle/>
          <a:p>
            <a:pPr>
              <a:lnSpc>
                <a:spcPct val="90000"/>
              </a:lnSpc>
              <a:buClr>
                <a:srgbClr val="FF0066"/>
              </a:buClr>
              <a:buFont typeface="Calibri"/>
              <a:buChar char="✵"/>
              <a:defRPr b="1"/>
            </a:pPr>
            <a:r>
              <a:t>  </a:t>
            </a:r>
            <a:r>
              <a:rPr sz="2000"/>
              <a:t>1. Enamel to Resin bonding</a:t>
            </a:r>
          </a:p>
          <a:p>
            <a:pPr marL="114300" indent="0">
              <a:lnSpc>
                <a:spcPct val="90000"/>
              </a:lnSpc>
              <a:buSzTx/>
              <a:buNone/>
              <a:defRPr sz="2000" b="1"/>
            </a:pPr>
            <a:endParaRPr sz="2000"/>
          </a:p>
          <a:p>
            <a:pPr>
              <a:lnSpc>
                <a:spcPct val="90000"/>
              </a:lnSpc>
              <a:spcBef>
                <a:spcPts val="400"/>
              </a:spcBef>
              <a:buClr>
                <a:srgbClr val="FF0066"/>
              </a:buClr>
              <a:buFont typeface="Calibri"/>
              <a:buChar char="✵"/>
              <a:defRPr sz="2000"/>
            </a:pPr>
            <a:r>
              <a:t>   </a:t>
            </a:r>
            <a:r>
              <a:rPr b="1"/>
              <a:t>2. Resin to Metal bonding</a:t>
            </a:r>
            <a:r>
              <a:t> </a:t>
            </a:r>
          </a:p>
          <a:p>
            <a:pPr>
              <a:lnSpc>
                <a:spcPct val="90000"/>
              </a:lnSpc>
              <a:buClr>
                <a:srgbClr val="FF0066"/>
              </a:buClr>
              <a:buFont typeface="Calibri"/>
              <a:buChar char="✵"/>
              <a:defRPr sz="2000"/>
            </a:pPr>
            <a:endParaRPr/>
          </a:p>
          <a:p>
            <a:pPr>
              <a:lnSpc>
                <a:spcPct val="90000"/>
              </a:lnSpc>
              <a:buClr>
                <a:srgbClr val="FF0066"/>
              </a:buClr>
              <a:buFont typeface="Calibri"/>
              <a:buChar char="✓"/>
            </a:pPr>
            <a:r>
              <a:t>  </a:t>
            </a:r>
            <a:r>
              <a:rPr sz="2000" b="1"/>
              <a:t>Mechanical</a:t>
            </a:r>
          </a:p>
          <a:p>
            <a:pPr marL="114300" indent="0">
              <a:lnSpc>
                <a:spcPct val="90000"/>
              </a:lnSpc>
              <a:spcBef>
                <a:spcPts val="400"/>
              </a:spcBef>
              <a:buSzTx/>
              <a:buNone/>
              <a:defRPr sz="2000" b="1"/>
            </a:pPr>
            <a:r>
              <a:t>Micromechanical retention (due to microscopic porosities)</a:t>
            </a:r>
          </a:p>
          <a:p>
            <a:pPr marL="114300" indent="0">
              <a:lnSpc>
                <a:spcPct val="90000"/>
              </a:lnSpc>
              <a:spcBef>
                <a:spcPts val="400"/>
              </a:spcBef>
              <a:buSzTx/>
              <a:buNone/>
              <a:defRPr sz="2000" b="1"/>
            </a:pPr>
            <a:r>
              <a:t>Macromechanical retention (relies on visible undercuts) (usually with a mesh or pitted metal)</a:t>
            </a:r>
          </a:p>
          <a:p>
            <a:pPr marL="0" lvl="1" indent="411480">
              <a:lnSpc>
                <a:spcPct val="90000"/>
              </a:lnSpc>
              <a:spcBef>
                <a:spcPts val="400"/>
              </a:spcBef>
              <a:buSzTx/>
              <a:buNone/>
              <a:defRPr sz="2000" b="1"/>
            </a:pPr>
            <a:endParaRPr/>
          </a:p>
          <a:p>
            <a:pPr>
              <a:lnSpc>
                <a:spcPct val="90000"/>
              </a:lnSpc>
              <a:spcBef>
                <a:spcPts val="400"/>
              </a:spcBef>
              <a:buClr>
                <a:srgbClr val="FF0066"/>
              </a:buClr>
              <a:buFont typeface="Calibri"/>
              <a:buChar char="✓"/>
              <a:defRPr sz="2000" b="1"/>
            </a:pPr>
            <a:r>
              <a:t>Chemical</a:t>
            </a:r>
          </a:p>
          <a:p>
            <a:pPr marL="640080" lvl="1" indent="-228600">
              <a:lnSpc>
                <a:spcPct val="90000"/>
              </a:lnSpc>
              <a:spcBef>
                <a:spcPts val="400"/>
              </a:spcBef>
              <a:buClr>
                <a:srgbClr val="9CBEBD"/>
              </a:buClr>
              <a:defRPr sz="2000" b="1"/>
            </a:pPr>
            <a:r>
              <a:t>Chemically active resins </a:t>
            </a:r>
          </a:p>
          <a:p>
            <a:pPr marL="640080" lvl="1" indent="-228600">
              <a:lnSpc>
                <a:spcPct val="90000"/>
              </a:lnSpc>
              <a:spcBef>
                <a:spcPts val="400"/>
              </a:spcBef>
              <a:buClr>
                <a:srgbClr val="9CBEBD"/>
              </a:buClr>
              <a:defRPr sz="2000" b="1"/>
            </a:pPr>
            <a:r>
              <a:t>Alloy surface treatments </a:t>
            </a:r>
          </a:p>
          <a:p>
            <a:pPr marL="640080" lvl="1" indent="-228600">
              <a:lnSpc>
                <a:spcPct val="90000"/>
              </a:lnSpc>
              <a:spcBef>
                <a:spcPts val="400"/>
              </a:spcBef>
              <a:buClr>
                <a:srgbClr val="9CBEBD"/>
              </a:buClr>
              <a:defRPr sz="2000" b="1"/>
            </a:pPr>
            <a:r>
              <a:t>Tinplating </a:t>
            </a:r>
          </a:p>
          <a:p>
            <a:pPr marL="640080" lvl="1" indent="-228600">
              <a:lnSpc>
                <a:spcPct val="90000"/>
              </a:lnSpc>
              <a:spcBef>
                <a:spcPts val="400"/>
              </a:spcBef>
              <a:buClr>
                <a:srgbClr val="9CBEBD"/>
              </a:buClr>
              <a:defRPr sz="2000" b="1"/>
            </a:pPr>
            <a:r>
              <a:t>Silicoating </a:t>
            </a:r>
          </a:p>
        </p:txBody>
      </p:sp>
      <p:sp>
        <p:nvSpPr>
          <p:cNvPr id="527" name="Rectangle 4"/>
          <p:cNvSpPr txBox="1"/>
          <p:nvPr/>
        </p:nvSpPr>
        <p:spPr>
          <a:xfrm>
            <a:off x="4662798" y="5221376"/>
            <a:ext cx="167651"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ctr">
              <a:spcBef>
                <a:spcPts val="0"/>
              </a:spcBef>
              <a:buSzTx/>
              <a:buNone/>
              <a:tabLst>
                <a:tab pos="914400" algn="l"/>
              </a:tabLst>
              <a:defRPr sz="1800">
                <a:solidFill>
                  <a:srgbClr val="2F2B20"/>
                </a:solidFill>
              </a:defRPr>
            </a:lvl1pPr>
          </a:lstStyle>
          <a:p>
            <a: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ACID ETCHING OF ENAMEL</a:t>
            </a:r>
            <a:br/>
            <a:endParaRPr/>
          </a:p>
        </p:txBody>
      </p:sp>
      <p:sp>
        <p:nvSpPr>
          <p:cNvPr id="301" name="Rectangle 3"/>
          <p:cNvSpPr txBox="1">
            <a:spLocks noGrp="1"/>
          </p:cNvSpPr>
          <p:nvPr>
            <p:ph type="body" idx="1"/>
          </p:nvPr>
        </p:nvSpPr>
        <p:spPr>
          <a:prstGeom prst="rect">
            <a:avLst/>
          </a:prstGeom>
        </p:spPr>
        <p:txBody>
          <a:bodyPr/>
          <a:lstStyle/>
          <a:p>
            <a:pPr>
              <a:lnSpc>
                <a:spcPct val="190000"/>
              </a:lnSpc>
              <a:buClr>
                <a:srgbClr val="FF0066"/>
              </a:buClr>
              <a:buFont typeface="Calibri"/>
              <a:buChar char="✵"/>
              <a:defRPr b="1">
                <a:solidFill>
                  <a:srgbClr val="FF0066"/>
                </a:solidFill>
              </a:defRPr>
            </a:pPr>
            <a:r>
              <a:t>Buonocore (1955)</a:t>
            </a:r>
          </a:p>
          <a:p>
            <a:pPr>
              <a:lnSpc>
                <a:spcPct val="190000"/>
              </a:lnSpc>
              <a:spcBef>
                <a:spcPts val="400"/>
              </a:spcBef>
              <a:buClr>
                <a:srgbClr val="FF0066"/>
              </a:buClr>
              <a:buFont typeface="Calibri"/>
              <a:buChar char="➢"/>
              <a:defRPr sz="2000" b="1"/>
            </a:pPr>
            <a:r>
              <a:t> Large increase in surface area</a:t>
            </a:r>
          </a:p>
          <a:p>
            <a:pPr>
              <a:lnSpc>
                <a:spcPct val="190000"/>
              </a:lnSpc>
              <a:spcBef>
                <a:spcPts val="400"/>
              </a:spcBef>
              <a:buClr>
                <a:srgbClr val="FF0066"/>
              </a:buClr>
              <a:buFont typeface="Calibri"/>
              <a:buChar char="➢"/>
              <a:defRPr sz="2000" b="1"/>
            </a:pPr>
            <a:r>
              <a:t>Exposure of organic frame work</a:t>
            </a:r>
          </a:p>
          <a:p>
            <a:pPr>
              <a:lnSpc>
                <a:spcPct val="190000"/>
              </a:lnSpc>
              <a:spcBef>
                <a:spcPts val="400"/>
              </a:spcBef>
              <a:buClr>
                <a:srgbClr val="FF0066"/>
              </a:buClr>
              <a:buFont typeface="Calibri"/>
              <a:buChar char="➢"/>
              <a:defRPr sz="2000" b="1"/>
            </a:pPr>
            <a:r>
              <a:t>Removal of inert enamel</a:t>
            </a:r>
          </a:p>
          <a:p>
            <a:pPr>
              <a:lnSpc>
                <a:spcPct val="190000"/>
              </a:lnSpc>
              <a:spcBef>
                <a:spcPts val="400"/>
              </a:spcBef>
              <a:buClr>
                <a:srgbClr val="FF0066"/>
              </a:buClr>
              <a:buFont typeface="Calibri"/>
              <a:buChar char="➢"/>
              <a:defRPr sz="2000" b="1"/>
            </a:pPr>
            <a:r>
              <a:t>Absorbed layer of highly polar phosphate groups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Rectangle 2"/>
          <p:cNvSpPr txBox="1">
            <a:spLocks noGrp="1"/>
          </p:cNvSpPr>
          <p:nvPr>
            <p:ph type="title"/>
          </p:nvPr>
        </p:nvSpPr>
        <p:spPr>
          <a:xfrm>
            <a:off x="457200" y="274638"/>
            <a:ext cx="7620000" cy="1143002"/>
          </a:xfrm>
          <a:prstGeom prst="rect">
            <a:avLst/>
          </a:prstGeom>
        </p:spPr>
        <p:txBody>
          <a:bodyPr/>
          <a:lstStyle/>
          <a:p>
            <a:pPr>
              <a:defRPr sz="3200" b="1" u="sng">
                <a:solidFill>
                  <a:srgbClr val="FF0066"/>
                </a:solidFill>
              </a:defRPr>
            </a:pPr>
            <a:r>
              <a:t>BONDING AGENTS</a:t>
            </a:r>
            <a:br/>
            <a:endParaRPr/>
          </a:p>
        </p:txBody>
      </p:sp>
      <p:sp>
        <p:nvSpPr>
          <p:cNvPr id="530" name="Rectangle 3"/>
          <p:cNvSpPr txBox="1">
            <a:spLocks noGrp="1"/>
          </p:cNvSpPr>
          <p:nvPr>
            <p:ph type="body" idx="1"/>
          </p:nvPr>
        </p:nvSpPr>
        <p:spPr>
          <a:prstGeom prst="rect">
            <a:avLst/>
          </a:prstGeom>
        </p:spPr>
        <p:txBody>
          <a:bodyPr/>
          <a:lstStyle/>
          <a:p>
            <a:pPr>
              <a:lnSpc>
                <a:spcPct val="200000"/>
              </a:lnSpc>
              <a:spcBef>
                <a:spcPts val="400"/>
              </a:spcBef>
              <a:buFont typeface="Calibri"/>
              <a:buChar char="➢"/>
              <a:defRPr sz="2000" b="1">
                <a:solidFill>
                  <a:srgbClr val="FF0066"/>
                </a:solidFill>
              </a:defRPr>
            </a:pPr>
            <a:r>
              <a:t>RESIN CEMENTS</a:t>
            </a:r>
          </a:p>
          <a:p>
            <a:pPr marL="114300" indent="0">
              <a:lnSpc>
                <a:spcPct val="200000"/>
              </a:lnSpc>
              <a:spcBef>
                <a:spcPts val="400"/>
              </a:spcBef>
              <a:buSzTx/>
              <a:buNone/>
              <a:defRPr sz="1800" b="1"/>
            </a:pPr>
            <a:r>
              <a:t>     Greater cohesive strength 5000-10,000 psi</a:t>
            </a:r>
          </a:p>
          <a:p>
            <a:pPr>
              <a:lnSpc>
                <a:spcPct val="80000"/>
              </a:lnSpc>
              <a:defRPr sz="1800" b="1"/>
            </a:pPr>
            <a:endParaRPr/>
          </a:p>
          <a:p>
            <a:pPr>
              <a:lnSpc>
                <a:spcPct val="80000"/>
              </a:lnSpc>
              <a:spcBef>
                <a:spcPts val="400"/>
              </a:spcBef>
              <a:defRPr sz="1800" b="1"/>
            </a:pPr>
            <a:r>
              <a:t>Insoluble in oral fluids</a:t>
            </a:r>
          </a:p>
          <a:p>
            <a:pPr>
              <a:lnSpc>
                <a:spcPct val="80000"/>
              </a:lnSpc>
              <a:defRPr sz="1800" b="1"/>
            </a:pPr>
            <a:endParaRPr/>
          </a:p>
          <a:p>
            <a:pPr>
              <a:lnSpc>
                <a:spcPct val="80000"/>
              </a:lnSpc>
              <a:spcBef>
                <a:spcPts val="400"/>
              </a:spcBef>
              <a:defRPr sz="1800" b="1"/>
            </a:pPr>
            <a:r>
              <a:t>Higher film thickness</a:t>
            </a:r>
          </a:p>
          <a:p>
            <a:pPr marL="114300" indent="0">
              <a:lnSpc>
                <a:spcPct val="80000"/>
              </a:lnSpc>
              <a:buSzTx/>
              <a:buNone/>
              <a:defRPr sz="1800" b="1"/>
            </a:pPr>
            <a:endParaRPr/>
          </a:p>
          <a:p>
            <a:pPr marL="114300" indent="0">
              <a:lnSpc>
                <a:spcPct val="80000"/>
              </a:lnSpc>
              <a:spcBef>
                <a:spcPts val="400"/>
              </a:spcBef>
              <a:buSzTx/>
              <a:buNone/>
              <a:defRPr sz="2000" b="1">
                <a:solidFill>
                  <a:srgbClr val="FF0066"/>
                </a:solidFill>
              </a:defRPr>
            </a:pPr>
            <a:r>
              <a:t> </a:t>
            </a:r>
          </a:p>
          <a:p>
            <a:pPr>
              <a:lnSpc>
                <a:spcPct val="200000"/>
              </a:lnSpc>
              <a:spcBef>
                <a:spcPts val="400"/>
              </a:spcBef>
              <a:buFont typeface="Calibri"/>
              <a:buChar char="➢"/>
              <a:defRPr sz="1800" b="1"/>
            </a:pPr>
            <a:r>
              <a:t>PANAVIA</a:t>
            </a:r>
          </a:p>
          <a:p>
            <a:pPr>
              <a:lnSpc>
                <a:spcPct val="200000"/>
              </a:lnSpc>
              <a:spcBef>
                <a:spcPts val="400"/>
              </a:spcBef>
              <a:buFont typeface="Calibri"/>
              <a:buChar char="➢"/>
              <a:defRPr sz="1800" b="1"/>
            </a:pPr>
            <a:r>
              <a:t>C&amp;E META BOND</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Rectangle 2"/>
          <p:cNvSpPr txBox="1">
            <a:spLocks noGrp="1"/>
          </p:cNvSpPr>
          <p:nvPr>
            <p:ph type="title"/>
          </p:nvPr>
        </p:nvSpPr>
        <p:spPr>
          <a:xfrm>
            <a:off x="533400" y="304800"/>
            <a:ext cx="8153400" cy="609600"/>
          </a:xfrm>
          <a:prstGeom prst="rect">
            <a:avLst/>
          </a:prstGeom>
        </p:spPr>
        <p:txBody>
          <a:bodyPr>
            <a:normAutofit fontScale="90000"/>
          </a:bodyPr>
          <a:lstStyle/>
          <a:p>
            <a:pPr defTabSz="500359">
              <a:defRPr sz="1727" b="1" u="sng" spc="-95">
                <a:solidFill>
                  <a:srgbClr val="FF0066"/>
                </a:solidFill>
              </a:defRPr>
            </a:pPr>
            <a:r>
              <a:t>PANAVIA</a:t>
            </a:r>
            <a:br/>
            <a:endParaRPr/>
          </a:p>
        </p:txBody>
      </p:sp>
      <p:sp>
        <p:nvSpPr>
          <p:cNvPr id="533" name="Rectangle 3"/>
          <p:cNvSpPr txBox="1">
            <a:spLocks noGrp="1"/>
          </p:cNvSpPr>
          <p:nvPr>
            <p:ph type="body" idx="1"/>
          </p:nvPr>
        </p:nvSpPr>
        <p:spPr>
          <a:xfrm>
            <a:off x="457200" y="609600"/>
            <a:ext cx="8229600" cy="5562600"/>
          </a:xfrm>
          <a:prstGeom prst="rect">
            <a:avLst/>
          </a:prstGeom>
        </p:spPr>
        <p:txBody>
          <a:bodyPr/>
          <a:lstStyle/>
          <a:p>
            <a:pPr marL="114300" indent="0">
              <a:lnSpc>
                <a:spcPct val="200000"/>
              </a:lnSpc>
              <a:buSzTx/>
              <a:buNone/>
              <a:defRPr b="1">
                <a:solidFill>
                  <a:srgbClr val="FF0066"/>
                </a:solidFill>
              </a:defRPr>
            </a:pPr>
            <a:r>
              <a:t>Components</a:t>
            </a:r>
            <a:r>
              <a:rPr>
                <a:solidFill>
                  <a:srgbClr val="2F2B20"/>
                </a:solidFill>
              </a:rPr>
              <a:t>: </a:t>
            </a:r>
            <a:r>
              <a:rPr sz="2000">
                <a:solidFill>
                  <a:srgbClr val="2F2B20"/>
                </a:solidFill>
              </a:rPr>
              <a:t>Universal and catalyst</a:t>
            </a:r>
            <a:endParaRPr sz="2000"/>
          </a:p>
          <a:p>
            <a:pPr marL="114300" indent="0">
              <a:lnSpc>
                <a:spcPct val="200000"/>
              </a:lnSpc>
              <a:spcBef>
                <a:spcPts val="400"/>
              </a:spcBef>
              <a:buSzTx/>
              <a:buNone/>
              <a:defRPr sz="2000" b="1">
                <a:solidFill>
                  <a:srgbClr val="FF0066"/>
                </a:solidFill>
              </a:defRPr>
            </a:pPr>
            <a:r>
              <a:t>Composition</a:t>
            </a:r>
            <a:r>
              <a:rPr>
                <a:solidFill>
                  <a:srgbClr val="2F2B20"/>
                </a:solidFill>
              </a:rPr>
              <a:t> : Bisphenol-A-Polyethoxy dimetharyclate,</a:t>
            </a:r>
          </a:p>
          <a:p>
            <a:pPr marL="114300" indent="0">
              <a:lnSpc>
                <a:spcPct val="200000"/>
              </a:lnSpc>
              <a:spcBef>
                <a:spcPts val="400"/>
              </a:spcBef>
              <a:buSzTx/>
              <a:buNone/>
              <a:defRPr sz="2000" b="1"/>
            </a:pPr>
            <a:r>
              <a:t>MDP (10-Methacrloxydecyl dihydrogen phosphate) </a:t>
            </a:r>
          </a:p>
          <a:p>
            <a:pPr marL="114300" indent="0">
              <a:lnSpc>
                <a:spcPct val="200000"/>
              </a:lnSpc>
              <a:spcBef>
                <a:spcPts val="400"/>
              </a:spcBef>
              <a:buSzTx/>
              <a:buNone/>
              <a:defRPr sz="2000" b="1"/>
            </a:pPr>
            <a:r>
              <a:t>77%silanated organic fillers </a:t>
            </a:r>
          </a:p>
          <a:p>
            <a:pPr marL="114300" indent="0">
              <a:lnSpc>
                <a:spcPct val="200000"/>
              </a:lnSpc>
              <a:spcBef>
                <a:spcPts val="400"/>
              </a:spcBef>
              <a:buSzTx/>
              <a:buNone/>
              <a:defRPr sz="2000" b="1">
                <a:solidFill>
                  <a:srgbClr val="FF0066"/>
                </a:solidFill>
              </a:defRPr>
            </a:pPr>
            <a:r>
              <a:t>ED PRIMER -</a:t>
            </a:r>
            <a:r>
              <a:rPr>
                <a:solidFill>
                  <a:srgbClr val="2F2B20"/>
                </a:solidFill>
              </a:rPr>
              <a:t>        A and B liquids  MDP,HEMA &amp; 5NMSA</a:t>
            </a:r>
          </a:p>
          <a:p>
            <a:pPr marL="114300" indent="0">
              <a:lnSpc>
                <a:spcPct val="200000"/>
              </a:lnSpc>
              <a:spcBef>
                <a:spcPts val="400"/>
              </a:spcBef>
              <a:buSzTx/>
              <a:buNone/>
              <a:defRPr sz="2000" b="1">
                <a:solidFill>
                  <a:srgbClr val="FF0066"/>
                </a:solidFill>
              </a:defRPr>
            </a:pPr>
            <a:r>
              <a:t>OXYGUARD II -</a:t>
            </a:r>
            <a:r>
              <a:rPr>
                <a:solidFill>
                  <a:srgbClr val="2F2B20"/>
                </a:solidFill>
              </a:rPr>
              <a:t>    Polyethylene Glycol</a:t>
            </a:r>
          </a:p>
          <a:p>
            <a:pPr marL="114300" indent="0">
              <a:lnSpc>
                <a:spcPct val="200000"/>
              </a:lnSpc>
              <a:spcBef>
                <a:spcPts val="400"/>
              </a:spcBef>
              <a:buSzTx/>
              <a:buNone/>
              <a:defRPr sz="2000" b="1">
                <a:solidFill>
                  <a:srgbClr val="FF0066"/>
                </a:solidFill>
              </a:defRPr>
            </a:pPr>
            <a:r>
              <a:t>PANAVIA ETCHING AGENT -</a:t>
            </a:r>
            <a:r>
              <a:rPr>
                <a:solidFill>
                  <a:srgbClr val="2F2B20"/>
                </a:solidFill>
              </a:rPr>
              <a:t>  Phosphoric acid gel</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2"/>
          <p:cNvSpPr txBox="1">
            <a:spLocks noGrp="1"/>
          </p:cNvSpPr>
          <p:nvPr>
            <p:ph type="title"/>
          </p:nvPr>
        </p:nvSpPr>
        <p:spPr>
          <a:xfrm>
            <a:off x="457200" y="274638"/>
            <a:ext cx="7620000" cy="1143002"/>
          </a:xfrm>
          <a:prstGeom prst="rect">
            <a:avLst/>
          </a:prstGeom>
        </p:spPr>
        <p:txBody>
          <a:bodyPr/>
          <a:lstStyle/>
          <a:p>
            <a:endParaRPr/>
          </a:p>
        </p:txBody>
      </p:sp>
      <p:sp>
        <p:nvSpPr>
          <p:cNvPr id="536" name="Rectangle 3"/>
          <p:cNvSpPr txBox="1">
            <a:spLocks noGrp="1"/>
          </p:cNvSpPr>
          <p:nvPr>
            <p:ph type="body" idx="1"/>
          </p:nvPr>
        </p:nvSpPr>
        <p:spPr>
          <a:prstGeom prst="rect">
            <a:avLst/>
          </a:prstGeom>
        </p:spPr>
        <p:txBody>
          <a:bodyPr/>
          <a:lstStyle/>
          <a:p>
            <a:pPr>
              <a:lnSpc>
                <a:spcPct val="120000"/>
              </a:lnSpc>
              <a:spcBef>
                <a:spcPts val="400"/>
              </a:spcBef>
              <a:defRPr sz="2000" b="1"/>
            </a:pPr>
            <a:r>
              <a:t>Mixing time  : 20-30 sces</a:t>
            </a:r>
          </a:p>
          <a:p>
            <a:pPr>
              <a:lnSpc>
                <a:spcPct val="120000"/>
              </a:lnSpc>
              <a:defRPr sz="2000" b="1"/>
            </a:pPr>
            <a:endParaRPr/>
          </a:p>
          <a:p>
            <a:pPr>
              <a:lnSpc>
                <a:spcPct val="120000"/>
              </a:lnSpc>
              <a:spcBef>
                <a:spcPts val="400"/>
              </a:spcBef>
              <a:defRPr sz="2000" b="1"/>
            </a:pPr>
            <a:r>
              <a:t>Film thickness: 19 microns</a:t>
            </a:r>
          </a:p>
          <a:p>
            <a:pPr>
              <a:lnSpc>
                <a:spcPct val="120000"/>
              </a:lnSpc>
              <a:defRPr sz="2000" b="1"/>
            </a:pPr>
            <a:endParaRPr/>
          </a:p>
          <a:p>
            <a:pPr>
              <a:lnSpc>
                <a:spcPct val="120000"/>
              </a:lnSpc>
              <a:spcBef>
                <a:spcPts val="400"/>
              </a:spcBef>
              <a:defRPr sz="2000" b="1"/>
            </a:pPr>
            <a:r>
              <a:t>Metal surface must be sandblasted or tin coated.</a:t>
            </a:r>
          </a:p>
          <a:p>
            <a:pPr>
              <a:lnSpc>
                <a:spcPct val="120000"/>
              </a:lnSpc>
              <a:defRPr sz="2000" b="1"/>
            </a:pPr>
            <a:endParaRPr/>
          </a:p>
          <a:p>
            <a:pPr>
              <a:lnSpc>
                <a:spcPct val="120000"/>
              </a:lnSpc>
              <a:spcBef>
                <a:spcPts val="400"/>
              </a:spcBef>
              <a:defRPr sz="2000" b="1"/>
            </a:pPr>
            <a:r>
              <a:t>Recent version</a:t>
            </a:r>
            <a:r>
              <a:rPr b="0"/>
              <a:t> – </a:t>
            </a:r>
            <a:r>
              <a:rPr b="0">
                <a:solidFill>
                  <a:srgbClr val="FF0066"/>
                </a:solidFill>
              </a:rPr>
              <a:t>PANAVIA F</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C&amp;B METABOND</a:t>
            </a:r>
          </a:p>
        </p:txBody>
      </p:sp>
      <p:sp>
        <p:nvSpPr>
          <p:cNvPr id="539" name="Rectangle 3"/>
          <p:cNvSpPr txBox="1">
            <a:spLocks noGrp="1"/>
          </p:cNvSpPr>
          <p:nvPr>
            <p:ph type="body" idx="1"/>
          </p:nvPr>
        </p:nvSpPr>
        <p:spPr>
          <a:prstGeom prst="rect">
            <a:avLst/>
          </a:prstGeom>
        </p:spPr>
        <p:txBody>
          <a:bodyPr/>
          <a:lstStyle/>
          <a:p>
            <a:pPr marL="114300" indent="0">
              <a:lnSpc>
                <a:spcPct val="120000"/>
              </a:lnSpc>
              <a:buSzTx/>
              <a:buNone/>
              <a:defRPr b="1">
                <a:solidFill>
                  <a:srgbClr val="FF0066"/>
                </a:solidFill>
              </a:defRPr>
            </a:pPr>
            <a:r>
              <a:t>COMPOSITION</a:t>
            </a:r>
            <a:r>
              <a:rPr>
                <a:solidFill>
                  <a:srgbClr val="2F2B20"/>
                </a:solidFill>
              </a:rPr>
              <a:t>: </a:t>
            </a:r>
            <a:r>
              <a:rPr b="0">
                <a:solidFill>
                  <a:srgbClr val="2F2B20"/>
                </a:solidFill>
              </a:rPr>
              <a:t> </a:t>
            </a:r>
            <a:r>
              <a:rPr sz="2000">
                <a:solidFill>
                  <a:srgbClr val="2F2B20"/>
                </a:solidFill>
              </a:rPr>
              <a:t>Methylmethacrylate polymer powder</a:t>
            </a:r>
            <a:endParaRPr sz="2000"/>
          </a:p>
          <a:p>
            <a:pPr marL="114300" indent="0">
              <a:lnSpc>
                <a:spcPct val="120000"/>
              </a:lnSpc>
              <a:spcBef>
                <a:spcPts val="400"/>
              </a:spcBef>
              <a:buSzTx/>
              <a:buNone/>
              <a:defRPr sz="2000" b="1"/>
            </a:pPr>
            <a:r>
              <a:t>Mma liquid modified with 4-META or </a:t>
            </a:r>
          </a:p>
          <a:p>
            <a:pPr marL="114300" indent="0">
              <a:lnSpc>
                <a:spcPct val="120000"/>
              </a:lnSpc>
              <a:spcBef>
                <a:spcPts val="400"/>
              </a:spcBef>
              <a:buSzTx/>
              <a:buNone/>
              <a:defRPr sz="2000" b="1"/>
            </a:pPr>
            <a:r>
              <a:t>4 Methacryloxyethyl Trimellitic Anhydride.</a:t>
            </a:r>
          </a:p>
          <a:p>
            <a:pPr marL="114300" indent="0">
              <a:lnSpc>
                <a:spcPct val="120000"/>
              </a:lnSpc>
              <a:buSzTx/>
              <a:buNone/>
              <a:defRPr sz="2000" b="1"/>
            </a:pPr>
            <a:r>
              <a:t>Tri-n-Butyl Borane catalyst</a:t>
            </a:r>
            <a:r>
              <a:rPr sz="2200" b="0"/>
              <a:t>.</a:t>
            </a:r>
          </a:p>
          <a:p>
            <a:pPr marL="114300" indent="0">
              <a:lnSpc>
                <a:spcPct val="120000"/>
              </a:lnSpc>
              <a:buSzTx/>
              <a:buNone/>
            </a:pPr>
            <a:endParaRPr sz="2200" b="0"/>
          </a:p>
          <a:p>
            <a:pPr marL="114300" indent="0">
              <a:lnSpc>
                <a:spcPct val="120000"/>
              </a:lnSpc>
              <a:buSzTx/>
              <a:buNone/>
              <a:defRPr b="1">
                <a:solidFill>
                  <a:srgbClr val="FF0066"/>
                </a:solidFill>
              </a:defRPr>
            </a:pPr>
            <a:r>
              <a:t>DISADVANTAGE </a:t>
            </a:r>
            <a:r>
              <a:rPr b="0">
                <a:solidFill>
                  <a:srgbClr val="2F2B20"/>
                </a:solidFill>
              </a:rPr>
              <a:t>- </a:t>
            </a:r>
            <a:r>
              <a:rPr sz="2000">
                <a:solidFill>
                  <a:srgbClr val="2F2B20"/>
                </a:solidFill>
              </a:rPr>
              <a:t>poor hydrolytic stability</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ctangle 2"/>
          <p:cNvSpPr txBox="1">
            <a:spLocks noGrp="1"/>
          </p:cNvSpPr>
          <p:nvPr>
            <p:ph type="title"/>
          </p:nvPr>
        </p:nvSpPr>
        <p:spPr>
          <a:xfrm>
            <a:off x="457200" y="274638"/>
            <a:ext cx="7620000" cy="1143002"/>
          </a:xfrm>
          <a:prstGeom prst="rect">
            <a:avLst/>
          </a:prstGeom>
        </p:spPr>
        <p:txBody>
          <a:bodyPr/>
          <a:lstStyle/>
          <a:p>
            <a:pPr>
              <a:defRPr sz="4000" b="1" u="sng">
                <a:solidFill>
                  <a:srgbClr val="FF0066"/>
                </a:solidFill>
              </a:defRPr>
            </a:pPr>
            <a:endParaRPr/>
          </a:p>
        </p:txBody>
      </p:sp>
      <p:sp>
        <p:nvSpPr>
          <p:cNvPr id="542" name="Rectangle 3"/>
          <p:cNvSpPr txBox="1">
            <a:spLocks noGrp="1"/>
          </p:cNvSpPr>
          <p:nvPr>
            <p:ph type="body" idx="1"/>
          </p:nvPr>
        </p:nvSpPr>
        <p:spPr>
          <a:prstGeom prst="rect">
            <a:avLst/>
          </a:prstGeom>
        </p:spPr>
        <p:txBody>
          <a:bodyPr/>
          <a:lstStyle/>
          <a:p>
            <a:r>
              <a:t>eay</a:t>
            </a:r>
          </a:p>
        </p:txBody>
      </p:sp>
      <p:pic>
        <p:nvPicPr>
          <p:cNvPr id="543" name="Picture 4" descr="Picture 4"/>
          <p:cNvPicPr>
            <a:picLocks noChangeAspect="1"/>
          </p:cNvPicPr>
          <p:nvPr/>
        </p:nvPicPr>
        <p:blipFill>
          <a:blip r:embed="rId2">
            <a:extLst/>
          </a:blip>
          <a:stretch>
            <a:fillRect/>
          </a:stretch>
        </p:blipFill>
        <p:spPr>
          <a:xfrm>
            <a:off x="533400" y="1676400"/>
            <a:ext cx="2590800" cy="1676400"/>
          </a:xfrm>
          <a:prstGeom prst="rect">
            <a:avLst/>
          </a:prstGeom>
          <a:ln w="12700">
            <a:miter lim="400000"/>
          </a:ln>
        </p:spPr>
      </p:pic>
      <p:pic>
        <p:nvPicPr>
          <p:cNvPr id="544" name="Picture 5" descr="Picture 5"/>
          <p:cNvPicPr>
            <a:picLocks noChangeAspect="1"/>
          </p:cNvPicPr>
          <p:nvPr/>
        </p:nvPicPr>
        <p:blipFill>
          <a:blip r:embed="rId3">
            <a:extLst/>
          </a:blip>
          <a:stretch>
            <a:fillRect/>
          </a:stretch>
        </p:blipFill>
        <p:spPr>
          <a:xfrm>
            <a:off x="3200400" y="1600200"/>
            <a:ext cx="2895600" cy="1752600"/>
          </a:xfrm>
          <a:prstGeom prst="rect">
            <a:avLst/>
          </a:prstGeom>
          <a:ln w="12700">
            <a:miter lim="400000"/>
          </a:ln>
        </p:spPr>
      </p:pic>
      <p:pic>
        <p:nvPicPr>
          <p:cNvPr id="545" name="Picture 6" descr="Picture 6"/>
          <p:cNvPicPr>
            <a:picLocks noChangeAspect="1"/>
          </p:cNvPicPr>
          <p:nvPr/>
        </p:nvPicPr>
        <p:blipFill>
          <a:blip r:embed="rId4">
            <a:extLst/>
          </a:blip>
          <a:stretch>
            <a:fillRect/>
          </a:stretch>
        </p:blipFill>
        <p:spPr>
          <a:xfrm>
            <a:off x="6172200" y="1752600"/>
            <a:ext cx="2514600" cy="1600200"/>
          </a:xfrm>
          <a:prstGeom prst="rect">
            <a:avLst/>
          </a:prstGeom>
          <a:ln w="12700">
            <a:miter lim="400000"/>
          </a:ln>
        </p:spPr>
      </p:pic>
      <p:pic>
        <p:nvPicPr>
          <p:cNvPr id="546" name="Picture 7" descr="Picture 7"/>
          <p:cNvPicPr>
            <a:picLocks noChangeAspect="1"/>
          </p:cNvPicPr>
          <p:nvPr/>
        </p:nvPicPr>
        <p:blipFill>
          <a:blip r:embed="rId5">
            <a:extLst/>
          </a:blip>
          <a:stretch>
            <a:fillRect/>
          </a:stretch>
        </p:blipFill>
        <p:spPr>
          <a:xfrm>
            <a:off x="685800" y="3581400"/>
            <a:ext cx="3276600" cy="1905000"/>
          </a:xfrm>
          <a:prstGeom prst="rect">
            <a:avLst/>
          </a:prstGeom>
          <a:ln w="12700">
            <a:miter lim="400000"/>
          </a:ln>
        </p:spPr>
      </p:pic>
      <p:pic>
        <p:nvPicPr>
          <p:cNvPr id="547" name="Picture 8" descr="Picture 8"/>
          <p:cNvPicPr>
            <a:picLocks noChangeAspect="1"/>
          </p:cNvPicPr>
          <p:nvPr/>
        </p:nvPicPr>
        <p:blipFill>
          <a:blip r:embed="rId6">
            <a:extLst/>
          </a:blip>
          <a:stretch>
            <a:fillRect/>
          </a:stretch>
        </p:blipFill>
        <p:spPr>
          <a:xfrm>
            <a:off x="4572000" y="3581400"/>
            <a:ext cx="3429000" cy="18288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2"/>
          <p:cNvSpPr txBox="1">
            <a:spLocks noGrp="1"/>
          </p:cNvSpPr>
          <p:nvPr>
            <p:ph type="title"/>
          </p:nvPr>
        </p:nvSpPr>
        <p:spPr>
          <a:xfrm>
            <a:off x="457200" y="274638"/>
            <a:ext cx="7620000" cy="1143002"/>
          </a:xfrm>
          <a:prstGeom prst="rect">
            <a:avLst/>
          </a:prstGeom>
        </p:spPr>
        <p:txBody>
          <a:bodyPr/>
          <a:lstStyle>
            <a:lvl1pPr>
              <a:defRPr sz="3200" b="1" u="sng">
                <a:solidFill>
                  <a:srgbClr val="FF0066"/>
                </a:solidFill>
              </a:defRPr>
            </a:lvl1pPr>
          </a:lstStyle>
          <a:p>
            <a:r>
              <a:t>LONGEVITY AND SCOPE</a:t>
            </a:r>
          </a:p>
        </p:txBody>
      </p:sp>
      <p:sp>
        <p:nvSpPr>
          <p:cNvPr id="550" name="Rectangle 3"/>
          <p:cNvSpPr txBox="1">
            <a:spLocks noGrp="1"/>
          </p:cNvSpPr>
          <p:nvPr>
            <p:ph type="body" idx="1"/>
          </p:nvPr>
        </p:nvSpPr>
        <p:spPr>
          <a:prstGeom prst="rect">
            <a:avLst/>
          </a:prstGeom>
        </p:spPr>
        <p:txBody>
          <a:bodyPr/>
          <a:lstStyle/>
          <a:p>
            <a:pPr>
              <a:lnSpc>
                <a:spcPct val="170000"/>
              </a:lnSpc>
              <a:spcBef>
                <a:spcPts val="400"/>
              </a:spcBef>
              <a:buClr>
                <a:srgbClr val="FF0066"/>
              </a:buClr>
              <a:buFont typeface="Calibri"/>
              <a:buChar char="✵"/>
              <a:defRPr sz="2000" b="1"/>
            </a:pPr>
            <a:r>
              <a:t>Common reasons for failure include:</a:t>
            </a:r>
          </a:p>
          <a:p>
            <a:pPr>
              <a:lnSpc>
                <a:spcPct val="170000"/>
              </a:lnSpc>
              <a:spcBef>
                <a:spcPts val="400"/>
              </a:spcBef>
              <a:defRPr sz="2000" b="1"/>
            </a:pPr>
            <a:r>
              <a:t>poor case selection</a:t>
            </a:r>
          </a:p>
          <a:p>
            <a:pPr>
              <a:lnSpc>
                <a:spcPct val="170000"/>
              </a:lnSpc>
              <a:spcBef>
                <a:spcPts val="400"/>
              </a:spcBef>
              <a:defRPr sz="2000" b="1"/>
            </a:pPr>
            <a:r>
              <a:t>inadequate bridge design</a:t>
            </a:r>
          </a:p>
          <a:p>
            <a:pPr>
              <a:lnSpc>
                <a:spcPct val="170000"/>
              </a:lnSpc>
              <a:spcBef>
                <a:spcPts val="400"/>
              </a:spcBef>
              <a:defRPr sz="2000" b="1"/>
            </a:pPr>
            <a:r>
              <a:t>inadequate tooth preparation</a:t>
            </a:r>
          </a:p>
          <a:p>
            <a:pPr>
              <a:lnSpc>
                <a:spcPct val="170000"/>
              </a:lnSpc>
              <a:spcBef>
                <a:spcPts val="400"/>
              </a:spcBef>
              <a:defRPr sz="2000" b="1"/>
            </a:pPr>
            <a:r>
              <a:t>faulty bonding procedure</a:t>
            </a:r>
          </a:p>
          <a:p>
            <a:pPr>
              <a:lnSpc>
                <a:spcPct val="170000"/>
              </a:lnSpc>
              <a:spcBef>
                <a:spcPts val="400"/>
              </a:spcBef>
              <a:defRPr sz="2000" b="1"/>
            </a:pPr>
            <a:r>
              <a:t>occlusal factors.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Rectangle 2"/>
          <p:cNvSpPr txBox="1">
            <a:spLocks noGrp="1"/>
          </p:cNvSpPr>
          <p:nvPr>
            <p:ph type="title"/>
          </p:nvPr>
        </p:nvSpPr>
        <p:spPr>
          <a:xfrm>
            <a:off x="457200" y="609600"/>
            <a:ext cx="8229600" cy="1143000"/>
          </a:xfrm>
          <a:prstGeom prst="rect">
            <a:avLst/>
          </a:prstGeom>
        </p:spPr>
        <p:txBody>
          <a:bodyPr>
            <a:normAutofit fontScale="90000"/>
          </a:bodyPr>
          <a:lstStyle/>
          <a:p>
            <a:pPr defTabSz="675923">
              <a:defRPr sz="1727" b="1" spc="-95">
                <a:solidFill>
                  <a:srgbClr val="FF0066"/>
                </a:solidFill>
              </a:defRPr>
            </a:pPr>
            <a:r>
              <a:t>The most common resin- bonded prosthesis complications are shown below.</a:t>
            </a:r>
            <a:br/>
            <a:r>
              <a:t> (Goodacre C.J, Bernad G, et al)</a:t>
            </a:r>
            <a:br/>
            <a:r>
              <a:t/>
            </a:r>
            <a:br/>
            <a:endParaRPr/>
          </a:p>
        </p:txBody>
      </p:sp>
      <p:sp>
        <p:nvSpPr>
          <p:cNvPr id="553" name="Rectangle 3"/>
          <p:cNvSpPr txBox="1">
            <a:spLocks noGrp="1"/>
          </p:cNvSpPr>
          <p:nvPr>
            <p:ph type="body" idx="1"/>
          </p:nvPr>
        </p:nvSpPr>
        <p:spPr>
          <a:xfrm>
            <a:off x="533400" y="1295400"/>
            <a:ext cx="8229600" cy="5105400"/>
          </a:xfrm>
          <a:prstGeom prst="rect">
            <a:avLst/>
          </a:prstGeom>
        </p:spPr>
        <p:txBody>
          <a:bodyPr/>
          <a:lstStyle/>
          <a:p>
            <a:pPr marL="336041" indent="-224026" defTabSz="896111">
              <a:lnSpc>
                <a:spcPct val="90000"/>
              </a:lnSpc>
              <a:defRPr sz="1900">
                <a:solidFill>
                  <a:srgbClr val="FF0066"/>
                </a:solidFill>
              </a:defRPr>
            </a:pPr>
            <a:endParaRPr/>
          </a:p>
          <a:p>
            <a:pPr marL="112013" indent="0" defTabSz="896111">
              <a:lnSpc>
                <a:spcPct val="90000"/>
              </a:lnSpc>
              <a:buSzTx/>
              <a:buNone/>
              <a:defRPr sz="1900">
                <a:solidFill>
                  <a:srgbClr val="FF0066"/>
                </a:solidFill>
              </a:defRPr>
            </a:pPr>
            <a:endParaRPr/>
          </a:p>
          <a:p>
            <a:pPr marL="112013" indent="0" defTabSz="896111">
              <a:lnSpc>
                <a:spcPct val="90000"/>
              </a:lnSpc>
              <a:spcBef>
                <a:spcPts val="400"/>
              </a:spcBef>
              <a:buSzTx/>
              <a:buNone/>
              <a:defRPr sz="1900" b="1">
                <a:solidFill>
                  <a:srgbClr val="FF0066"/>
                </a:solidFill>
              </a:defRPr>
            </a:pPr>
            <a:r>
              <a:t>Nature of failure         No. of prosthesis studied/affected        Mean</a:t>
            </a:r>
          </a:p>
          <a:p>
            <a:pPr marL="112013" indent="0" defTabSz="896111">
              <a:lnSpc>
                <a:spcPct val="90000"/>
              </a:lnSpc>
              <a:spcBef>
                <a:spcPts val="400"/>
              </a:spcBef>
              <a:buSzTx/>
              <a:buNone/>
              <a:defRPr sz="1900" b="1">
                <a:solidFill>
                  <a:srgbClr val="FF0066"/>
                </a:solidFill>
              </a:defRPr>
            </a:pPr>
            <a:r>
              <a:t>     incidence</a:t>
            </a:r>
          </a:p>
          <a:p>
            <a:pPr marL="112013" indent="0" defTabSz="896111">
              <a:lnSpc>
                <a:spcPct val="90000"/>
              </a:lnSpc>
              <a:buSzTx/>
              <a:buNone/>
              <a:defRPr sz="1900" b="1">
                <a:solidFill>
                  <a:srgbClr val="FF0066"/>
                </a:solidFill>
              </a:defRPr>
            </a:pPr>
            <a:endParaRPr/>
          </a:p>
          <a:p>
            <a:pPr marL="336041" indent="-224026" defTabSz="896111">
              <a:lnSpc>
                <a:spcPct val="90000"/>
              </a:lnSpc>
              <a:spcBef>
                <a:spcPts val="400"/>
              </a:spcBef>
              <a:defRPr sz="1900" b="1"/>
            </a:pPr>
            <a:r>
              <a:t>Debonding                                   7029/1481	                             21%</a:t>
            </a:r>
          </a:p>
          <a:p>
            <a:pPr marL="336041" indent="-224026" defTabSz="896111">
              <a:lnSpc>
                <a:spcPct val="90000"/>
              </a:lnSpc>
              <a:defRPr sz="1900" b="1"/>
            </a:pPr>
            <a:endParaRPr/>
          </a:p>
          <a:p>
            <a:pPr marL="336041" indent="-224026" defTabSz="896111">
              <a:lnSpc>
                <a:spcPct val="90000"/>
              </a:lnSpc>
              <a:spcBef>
                <a:spcPts val="400"/>
              </a:spcBef>
              <a:defRPr sz="1900" b="1"/>
            </a:pPr>
            <a:r>
              <a:t>Tooth discoloration                        343/62	                             18%</a:t>
            </a:r>
          </a:p>
          <a:p>
            <a:pPr marL="336041" indent="-224026" defTabSz="896111">
              <a:lnSpc>
                <a:spcPct val="90000"/>
              </a:lnSpc>
              <a:defRPr sz="1900" b="1"/>
            </a:pPr>
            <a:endParaRPr/>
          </a:p>
          <a:p>
            <a:pPr marL="336041" indent="-224026" defTabSz="896111">
              <a:lnSpc>
                <a:spcPct val="90000"/>
              </a:lnSpc>
              <a:spcBef>
                <a:spcPts val="400"/>
              </a:spcBef>
              <a:defRPr sz="1900" b="1"/>
            </a:pPr>
            <a:r>
              <a:t>Caries                                          3426/242	                              7%</a:t>
            </a:r>
          </a:p>
          <a:p>
            <a:pPr marL="336041" indent="-224026" defTabSz="896111">
              <a:lnSpc>
                <a:spcPct val="90000"/>
              </a:lnSpc>
              <a:defRPr sz="1900" b="1"/>
            </a:pPr>
            <a:endParaRPr/>
          </a:p>
          <a:p>
            <a:pPr marL="336041" indent="-224026" defTabSz="896111">
              <a:lnSpc>
                <a:spcPct val="90000"/>
              </a:lnSpc>
              <a:spcBef>
                <a:spcPts val="400"/>
              </a:spcBef>
              <a:defRPr sz="1900" b="1"/>
            </a:pPr>
            <a:r>
              <a:t>Porcelain fracture                        1126/38	                               3%</a:t>
            </a:r>
          </a:p>
          <a:p>
            <a:pPr marL="336041" indent="-224026" defTabSz="896111">
              <a:lnSpc>
                <a:spcPct val="90000"/>
              </a:lnSpc>
              <a:defRPr sz="1900" b="1"/>
            </a:pPr>
            <a:endParaRPr/>
          </a:p>
          <a:p>
            <a:pPr marL="336041" indent="-224026" defTabSz="896111">
              <a:lnSpc>
                <a:spcPct val="90000"/>
              </a:lnSpc>
              <a:spcBef>
                <a:spcPts val="400"/>
              </a:spcBef>
              <a:defRPr sz="1900" b="1"/>
            </a:pPr>
            <a:r>
              <a:t>Periodontal disease                       748/0	                               0%</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Rectangle 2"/>
          <p:cNvSpPr txBox="1">
            <a:spLocks noGrp="1"/>
          </p:cNvSpPr>
          <p:nvPr>
            <p:ph type="title"/>
          </p:nvPr>
        </p:nvSpPr>
        <p:spPr>
          <a:xfrm>
            <a:off x="457200" y="274638"/>
            <a:ext cx="7620000" cy="1143002"/>
          </a:xfrm>
          <a:prstGeom prst="rect">
            <a:avLst/>
          </a:prstGeom>
        </p:spPr>
        <p:txBody>
          <a:bodyPr/>
          <a:lstStyle/>
          <a:p>
            <a:pPr>
              <a:defRPr sz="3200" b="1">
                <a:solidFill>
                  <a:srgbClr val="FF0066"/>
                </a:solidFill>
              </a:defRPr>
            </a:pPr>
            <a:r>
              <a:t>POSTOPERATIVE</a:t>
            </a:r>
            <a:r>
              <a:rPr b="0"/>
              <a:t> </a:t>
            </a:r>
            <a:r>
              <a:t>CARE</a:t>
            </a:r>
          </a:p>
        </p:txBody>
      </p:sp>
      <p:sp>
        <p:nvSpPr>
          <p:cNvPr id="556" name="Rectangle 3"/>
          <p:cNvSpPr txBox="1">
            <a:spLocks noGrp="1"/>
          </p:cNvSpPr>
          <p:nvPr>
            <p:ph type="body" idx="1"/>
          </p:nvPr>
        </p:nvSpPr>
        <p:spPr>
          <a:prstGeom prst="rect">
            <a:avLst/>
          </a:prstGeom>
        </p:spPr>
        <p:txBody>
          <a:bodyPr/>
          <a:lstStyle/>
          <a:p>
            <a:pPr>
              <a:lnSpc>
                <a:spcPct val="130000"/>
              </a:lnSpc>
              <a:spcBef>
                <a:spcPts val="400"/>
              </a:spcBef>
              <a:buClr>
                <a:srgbClr val="FF0066"/>
              </a:buClr>
              <a:buFont typeface="Calibri"/>
              <a:buChar char="➢"/>
              <a:defRPr sz="2000" b="1"/>
            </a:pPr>
            <a:r>
              <a:t>Regular recall visits</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Check for any debonding</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Caries</a:t>
            </a:r>
          </a:p>
          <a:p>
            <a:pPr>
              <a:lnSpc>
                <a:spcPct val="130000"/>
              </a:lnSpc>
              <a:buClr>
                <a:srgbClr val="FF0066"/>
              </a:buClr>
              <a:buFont typeface="Calibri"/>
              <a:buChar char="➢"/>
              <a:defRPr sz="2000" b="1"/>
            </a:pPr>
            <a:endParaRPr/>
          </a:p>
          <a:p>
            <a:pPr>
              <a:lnSpc>
                <a:spcPct val="130000"/>
              </a:lnSpc>
              <a:spcBef>
                <a:spcPts val="400"/>
              </a:spcBef>
              <a:buClr>
                <a:srgbClr val="FF0066"/>
              </a:buClr>
              <a:buFont typeface="Calibri"/>
              <a:buChar char="➢"/>
              <a:defRPr sz="2000" b="1"/>
            </a:pPr>
            <a:r>
              <a:t>Periodontal health</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tangle 2"/>
          <p:cNvSpPr txBox="1">
            <a:spLocks noGrp="1"/>
          </p:cNvSpPr>
          <p:nvPr>
            <p:ph type="title"/>
          </p:nvPr>
        </p:nvSpPr>
        <p:spPr>
          <a:xfrm>
            <a:off x="457200" y="274638"/>
            <a:ext cx="7620000" cy="1143002"/>
          </a:xfrm>
          <a:prstGeom prst="rect">
            <a:avLst/>
          </a:prstGeom>
        </p:spPr>
        <p:txBody>
          <a:bodyPr/>
          <a:lstStyle/>
          <a:p>
            <a:endParaRPr/>
          </a:p>
        </p:txBody>
      </p:sp>
      <p:sp>
        <p:nvSpPr>
          <p:cNvPr id="559" name="Rectangle 3"/>
          <p:cNvSpPr txBox="1">
            <a:spLocks noGrp="1"/>
          </p:cNvSpPr>
          <p:nvPr>
            <p:ph type="body" idx="1"/>
          </p:nvPr>
        </p:nvSpPr>
        <p:spPr>
          <a:prstGeom prst="rect">
            <a:avLst/>
          </a:prstGeom>
        </p:spPr>
        <p:txBody>
          <a:bodyPr/>
          <a:lstStyle/>
          <a:p>
            <a:pPr>
              <a:defRPr sz="4400" b="1">
                <a:solidFill>
                  <a:srgbClr val="FF0066"/>
                </a:solidFill>
                <a:latin typeface="Comic Sans MS"/>
                <a:ea typeface="Comic Sans MS"/>
                <a:cs typeface="Comic Sans MS"/>
                <a:sym typeface="Comic Sans MS"/>
              </a:defRPr>
            </a:pPr>
            <a:endParaRPr/>
          </a:p>
          <a:p>
            <a:pPr>
              <a:defRPr sz="4400" b="1">
                <a:solidFill>
                  <a:srgbClr val="FF0066"/>
                </a:solidFill>
                <a:latin typeface="Comic Sans MS"/>
                <a:ea typeface="Comic Sans MS"/>
                <a:cs typeface="Comic Sans MS"/>
                <a:sym typeface="Comic Sans MS"/>
              </a:defRPr>
            </a:pPr>
            <a:endParaRPr/>
          </a:p>
          <a:p>
            <a:pPr marL="114300" indent="0">
              <a:spcBef>
                <a:spcPts val="1000"/>
              </a:spcBef>
              <a:buSzTx/>
              <a:buNone/>
              <a:defRPr sz="4400" b="1">
                <a:solidFill>
                  <a:srgbClr val="FF0066"/>
                </a:solidFill>
                <a:latin typeface="Comic Sans MS"/>
                <a:ea typeface="Comic Sans MS"/>
                <a:cs typeface="Comic Sans MS"/>
                <a:sym typeface="Comic Sans MS"/>
              </a:defRPr>
            </a:pPr>
            <a:r>
              <a:t>        DISCUSSION</a:t>
            </a:r>
            <a:br/>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Rectangle 3"/>
          <p:cNvSpPr txBox="1">
            <a:spLocks noGrp="1"/>
          </p:cNvSpPr>
          <p:nvPr>
            <p:ph type="body" idx="1"/>
          </p:nvPr>
        </p:nvSpPr>
        <p:spPr>
          <a:xfrm>
            <a:off x="457200" y="457198"/>
            <a:ext cx="8229600" cy="5668967"/>
          </a:xfrm>
          <a:prstGeom prst="rect">
            <a:avLst/>
          </a:prstGeom>
        </p:spPr>
        <p:txBody>
          <a:bodyPr/>
          <a:lstStyle/>
          <a:p>
            <a:pPr>
              <a:lnSpc>
                <a:spcPct val="150000"/>
              </a:lnSpc>
              <a:spcBef>
                <a:spcPts val="400"/>
              </a:spcBef>
              <a:buClr>
                <a:srgbClr val="FF0066"/>
              </a:buClr>
              <a:buFont typeface="Calibri"/>
              <a:buChar char="✵"/>
              <a:defRPr sz="1800" b="1"/>
            </a:pPr>
            <a:r>
              <a:t>The most popular alternate to this new technique is the complete coverage retainer. </a:t>
            </a:r>
          </a:p>
          <a:p>
            <a:pPr>
              <a:lnSpc>
                <a:spcPct val="150000"/>
              </a:lnSpc>
              <a:spcBef>
                <a:spcPts val="400"/>
              </a:spcBef>
              <a:buClr>
                <a:srgbClr val="FF0066"/>
              </a:buClr>
              <a:buFont typeface="Calibri"/>
              <a:buChar char="✵"/>
              <a:defRPr sz="1800" b="1"/>
            </a:pPr>
            <a:r>
              <a:t>Complete crowns have advantages and indications, and much has been written about their overuse and periodontal disadvantages. </a:t>
            </a:r>
          </a:p>
          <a:p>
            <a:pPr>
              <a:lnSpc>
                <a:spcPct val="150000"/>
              </a:lnSpc>
              <a:spcBef>
                <a:spcPts val="400"/>
              </a:spcBef>
              <a:buClr>
                <a:srgbClr val="FF0066"/>
              </a:buClr>
              <a:buFont typeface="Calibri"/>
              <a:buChar char="✵"/>
              <a:defRPr sz="1800" b="1"/>
            </a:pPr>
            <a:r>
              <a:t>The partial coverage fixed partial denture with inlays, onlays, pin ledges, or three-quarter crowns, are excellent but difficult restorations and require conscientious laboratory support. </a:t>
            </a:r>
          </a:p>
          <a:p>
            <a:pPr>
              <a:lnSpc>
                <a:spcPct val="150000"/>
              </a:lnSpc>
              <a:spcBef>
                <a:spcPts val="400"/>
              </a:spcBef>
              <a:buClr>
                <a:srgbClr val="FF0066"/>
              </a:buClr>
              <a:buFont typeface="Calibri"/>
              <a:buChar char="✵"/>
              <a:defRPr sz="1800" b="1"/>
            </a:pPr>
            <a:r>
              <a:t>A removable partial denture is a viable alternative often selected for economic reasons, or in younger patients for endodontic considerations; but psychologic resistance to a removable restoration is common. </a:t>
            </a:r>
          </a:p>
          <a:p>
            <a:pPr>
              <a:lnSpc>
                <a:spcPct val="150000"/>
              </a:lnSpc>
              <a:spcBef>
                <a:spcPts val="400"/>
              </a:spcBef>
              <a:buClr>
                <a:srgbClr val="FF0066"/>
              </a:buClr>
              <a:buFont typeface="Calibri"/>
              <a:buChar char="✵"/>
              <a:defRPr sz="1800" b="1"/>
            </a:pPr>
            <a:r>
              <a:t>If the etched cast restoration can be maintained intraorally for extended periods of time, it should be considered as an alternative treatment.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2"/>
          <p:cNvSpPr txBox="1">
            <a:spLocks noGrp="1"/>
          </p:cNvSpPr>
          <p:nvPr>
            <p:ph type="title"/>
          </p:nvPr>
        </p:nvSpPr>
        <p:spPr>
          <a:xfrm>
            <a:off x="457200" y="274638"/>
            <a:ext cx="7620000" cy="1143002"/>
          </a:xfrm>
          <a:prstGeom prst="rect">
            <a:avLst/>
          </a:prstGeom>
        </p:spPr>
        <p:txBody>
          <a:bodyPr/>
          <a:lstStyle/>
          <a:p>
            <a:endParaRPr/>
          </a:p>
        </p:txBody>
      </p:sp>
      <p:sp>
        <p:nvSpPr>
          <p:cNvPr id="304" name="Rectangle 3"/>
          <p:cNvSpPr txBox="1">
            <a:spLocks noGrp="1"/>
          </p:cNvSpPr>
          <p:nvPr>
            <p:ph type="body" idx="1"/>
          </p:nvPr>
        </p:nvSpPr>
        <p:spPr>
          <a:prstGeom prst="rect">
            <a:avLst/>
          </a:prstGeom>
        </p:spPr>
        <p:txBody>
          <a:bodyPr/>
          <a:lstStyle/>
          <a:p>
            <a:pPr>
              <a:buFont typeface="Calibri"/>
              <a:buChar char="✵"/>
              <a:defRPr b="1">
                <a:solidFill>
                  <a:srgbClr val="FF0066"/>
                </a:solidFill>
              </a:defRPr>
            </a:pPr>
            <a:r>
              <a:t>SILVERSTONE(1975)</a:t>
            </a:r>
          </a:p>
          <a:p>
            <a:pPr>
              <a:lnSpc>
                <a:spcPct val="209999"/>
              </a:lnSpc>
              <a:spcBef>
                <a:spcPts val="400"/>
              </a:spcBef>
              <a:buClr>
                <a:srgbClr val="FF0066"/>
              </a:buClr>
              <a:buFont typeface="Calibri"/>
              <a:buChar char="➢"/>
              <a:defRPr sz="2000" b="1"/>
            </a:pPr>
            <a:r>
              <a:t>Loss of surface contour </a:t>
            </a:r>
          </a:p>
          <a:p>
            <a:pPr>
              <a:spcBef>
                <a:spcPts val="400"/>
              </a:spcBef>
              <a:buClr>
                <a:srgbClr val="FF0066"/>
              </a:buClr>
              <a:buFont typeface="Calibri"/>
              <a:buChar char="➢"/>
              <a:defRPr sz="2000" b="1"/>
            </a:pPr>
            <a:r>
              <a:t>Creation of a porous subsurface layer</a:t>
            </a:r>
          </a:p>
          <a:p>
            <a:pPr>
              <a:buClr>
                <a:srgbClr val="FF0066"/>
              </a:buClr>
              <a:buFont typeface="Calibri"/>
              <a:buChar char="➢"/>
              <a:defRPr sz="2000" b="1"/>
            </a:pPr>
            <a:endParaRPr/>
          </a:p>
          <a:p>
            <a:pPr>
              <a:buClr>
                <a:srgbClr val="FF0066"/>
              </a:buClr>
              <a:buFont typeface="Calibri"/>
              <a:buChar char="➢"/>
              <a:defRPr sz="2000" b="1"/>
            </a:pPr>
            <a:endParaRPr/>
          </a:p>
          <a:p>
            <a:pPr>
              <a:spcBef>
                <a:spcPts val="400"/>
              </a:spcBef>
              <a:buClr>
                <a:srgbClr val="FF0066"/>
              </a:buClr>
              <a:buFont typeface="Calibri"/>
              <a:buChar char="➢"/>
              <a:defRPr sz="2000" b="1"/>
            </a:pPr>
            <a:r>
              <a:t>Use of acid of strength 30-40%</a:t>
            </a:r>
          </a:p>
          <a:p>
            <a:pPr>
              <a:spcBef>
                <a:spcPts val="400"/>
              </a:spcBef>
              <a:buClr>
                <a:srgbClr val="FF0066"/>
              </a:buClr>
              <a:buFont typeface="Calibri"/>
              <a:buChar char="➢"/>
              <a:defRPr sz="2000" b="1"/>
            </a:pPr>
            <a:r>
              <a:t>10 micron loss of surface contour and </a:t>
            </a:r>
          </a:p>
          <a:p>
            <a:pPr>
              <a:spcBef>
                <a:spcPts val="400"/>
              </a:spcBef>
              <a:buClr>
                <a:srgbClr val="FF0066"/>
              </a:buClr>
              <a:buFont typeface="Calibri"/>
              <a:buChar char="➢"/>
              <a:defRPr sz="2000" b="1"/>
            </a:pPr>
            <a:r>
              <a:t>20 micron depth of histologic change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2"/>
          <p:cNvSpPr txBox="1">
            <a:spLocks noGrp="1"/>
          </p:cNvSpPr>
          <p:nvPr>
            <p:ph type="title"/>
          </p:nvPr>
        </p:nvSpPr>
        <p:spPr>
          <a:xfrm>
            <a:off x="457200" y="0"/>
            <a:ext cx="8229600" cy="1143000"/>
          </a:xfrm>
          <a:prstGeom prst="rect">
            <a:avLst/>
          </a:prstGeom>
        </p:spPr>
        <p:txBody>
          <a:bodyPr/>
          <a:lstStyle>
            <a:lvl1pPr>
              <a:defRPr b="1" u="sng">
                <a:solidFill>
                  <a:srgbClr val="FF0066"/>
                </a:solidFill>
              </a:defRPr>
            </a:lvl1pPr>
          </a:lstStyle>
          <a:p>
            <a:r>
              <a:t>SUMMARY</a:t>
            </a:r>
          </a:p>
        </p:txBody>
      </p:sp>
      <p:sp>
        <p:nvSpPr>
          <p:cNvPr id="564" name="Rectangle 3"/>
          <p:cNvSpPr txBox="1">
            <a:spLocks noGrp="1"/>
          </p:cNvSpPr>
          <p:nvPr>
            <p:ph type="body" idx="1"/>
          </p:nvPr>
        </p:nvSpPr>
        <p:spPr>
          <a:xfrm>
            <a:off x="457200" y="1371600"/>
            <a:ext cx="8229600" cy="5257800"/>
          </a:xfrm>
          <a:prstGeom prst="rect">
            <a:avLst/>
          </a:prstGeom>
        </p:spPr>
        <p:txBody>
          <a:bodyPr/>
          <a:lstStyle/>
          <a:p>
            <a:pPr>
              <a:lnSpc>
                <a:spcPct val="160000"/>
              </a:lnSpc>
              <a:spcBef>
                <a:spcPts val="400"/>
              </a:spcBef>
              <a:buClr>
                <a:srgbClr val="FF0066"/>
              </a:buClr>
              <a:buFont typeface="Calibri"/>
              <a:buChar char="✵"/>
              <a:defRPr sz="2000" b="1"/>
            </a:pPr>
            <a:r>
              <a:t>Patient selection</a:t>
            </a:r>
          </a:p>
          <a:p>
            <a:pPr>
              <a:lnSpc>
                <a:spcPct val="160000"/>
              </a:lnSpc>
              <a:buClr>
                <a:srgbClr val="FF0066"/>
              </a:buClr>
              <a:buFont typeface="Calibri"/>
              <a:buChar char="✵"/>
              <a:defRPr sz="2000" b="1"/>
            </a:pPr>
            <a:endParaRPr/>
          </a:p>
          <a:p>
            <a:pPr>
              <a:lnSpc>
                <a:spcPct val="160000"/>
              </a:lnSpc>
              <a:spcBef>
                <a:spcPts val="400"/>
              </a:spcBef>
              <a:buClr>
                <a:srgbClr val="FF0066"/>
              </a:buClr>
              <a:buFont typeface="Calibri"/>
              <a:buChar char="✵"/>
              <a:defRPr sz="2000" b="1"/>
            </a:pPr>
            <a:r>
              <a:t>Tooth preparation</a:t>
            </a:r>
          </a:p>
          <a:p>
            <a:pPr>
              <a:lnSpc>
                <a:spcPct val="160000"/>
              </a:lnSpc>
              <a:buClr>
                <a:srgbClr val="FF0066"/>
              </a:buClr>
              <a:buFont typeface="Calibri"/>
              <a:buChar char="✵"/>
              <a:defRPr sz="2000" b="1"/>
            </a:pPr>
            <a:endParaRPr/>
          </a:p>
          <a:p>
            <a:pPr>
              <a:lnSpc>
                <a:spcPct val="160000"/>
              </a:lnSpc>
              <a:spcBef>
                <a:spcPts val="400"/>
              </a:spcBef>
              <a:buClr>
                <a:srgbClr val="FF0066"/>
              </a:buClr>
              <a:buFont typeface="Calibri"/>
              <a:buChar char="✵"/>
              <a:defRPr sz="2000" b="1"/>
            </a:pPr>
            <a:r>
              <a:t>Accurate impression</a:t>
            </a:r>
          </a:p>
          <a:p>
            <a:pPr>
              <a:lnSpc>
                <a:spcPct val="160000"/>
              </a:lnSpc>
              <a:buClr>
                <a:srgbClr val="FF0066"/>
              </a:buClr>
              <a:buFont typeface="Calibri"/>
              <a:buChar char="✵"/>
              <a:defRPr sz="2000" b="1"/>
            </a:pPr>
            <a:endParaRPr/>
          </a:p>
          <a:p>
            <a:pPr>
              <a:lnSpc>
                <a:spcPct val="160000"/>
              </a:lnSpc>
              <a:spcBef>
                <a:spcPts val="400"/>
              </a:spcBef>
              <a:buClr>
                <a:srgbClr val="FF0066"/>
              </a:buClr>
              <a:buFont typeface="Calibri"/>
              <a:buChar char="✵"/>
              <a:defRPr sz="2000" b="1"/>
            </a:pPr>
            <a:r>
              <a:t>Careful laboratory technique</a:t>
            </a:r>
          </a:p>
          <a:p>
            <a:pPr>
              <a:lnSpc>
                <a:spcPct val="160000"/>
              </a:lnSpc>
              <a:buClr>
                <a:srgbClr val="FF0066"/>
              </a:buClr>
              <a:buFont typeface="Calibri"/>
              <a:buChar char="✵"/>
              <a:defRPr sz="2000" b="1"/>
            </a:pPr>
            <a:endParaRPr/>
          </a:p>
          <a:p>
            <a:pPr>
              <a:lnSpc>
                <a:spcPct val="160000"/>
              </a:lnSpc>
              <a:spcBef>
                <a:spcPts val="400"/>
              </a:spcBef>
              <a:buClr>
                <a:srgbClr val="FF0066"/>
              </a:buClr>
              <a:buFont typeface="Calibri"/>
              <a:buChar char="✵"/>
              <a:defRPr sz="2000" b="1"/>
            </a:pPr>
            <a:r>
              <a:t>Use of a good adhesive agent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2"/>
          <p:cNvSpPr txBox="1">
            <a:spLocks noGrp="1"/>
          </p:cNvSpPr>
          <p:nvPr>
            <p:ph type="title"/>
          </p:nvPr>
        </p:nvSpPr>
        <p:spPr>
          <a:xfrm>
            <a:off x="457200" y="274638"/>
            <a:ext cx="7620000" cy="1143002"/>
          </a:xfrm>
          <a:prstGeom prst="rect">
            <a:avLst/>
          </a:prstGeom>
        </p:spPr>
        <p:txBody>
          <a:bodyPr/>
          <a:lstStyle>
            <a:lvl1pPr>
              <a:defRPr sz="4000" b="1" u="sng">
                <a:solidFill>
                  <a:srgbClr val="FF0066"/>
                </a:solidFill>
              </a:defRPr>
            </a:lvl1pPr>
          </a:lstStyle>
          <a:p>
            <a:r>
              <a:t>CONCLUSION</a:t>
            </a:r>
          </a:p>
        </p:txBody>
      </p:sp>
      <p:sp>
        <p:nvSpPr>
          <p:cNvPr id="567" name="Rectangle 3"/>
          <p:cNvSpPr txBox="1">
            <a:spLocks noGrp="1"/>
          </p:cNvSpPr>
          <p:nvPr>
            <p:ph type="body" idx="1"/>
          </p:nvPr>
        </p:nvSpPr>
        <p:spPr>
          <a:xfrm>
            <a:off x="457200" y="1371600"/>
            <a:ext cx="8229600" cy="4754563"/>
          </a:xfrm>
          <a:prstGeom prst="rect">
            <a:avLst/>
          </a:prstGeom>
        </p:spPr>
        <p:txBody>
          <a:bodyPr/>
          <a:lstStyle/>
          <a:p>
            <a:pPr>
              <a:lnSpc>
                <a:spcPct val="150000"/>
              </a:lnSpc>
              <a:spcBef>
                <a:spcPts val="800"/>
              </a:spcBef>
              <a:defRPr sz="3600"/>
            </a:pPr>
            <a:r>
              <a:t> </a:t>
            </a:r>
            <a:r>
              <a:rPr sz="2000" b="1"/>
              <a:t>Principles of tooth preparation for FPD is conservation of tooth structure. This is the advantage of RRFPD. Precision and attention to detail are just as important in RRFPD as they are in conventional prostheses. </a:t>
            </a:r>
          </a:p>
          <a:p>
            <a:pPr>
              <a:lnSpc>
                <a:spcPct val="150000"/>
              </a:lnSpc>
              <a:spcBef>
                <a:spcPts val="400"/>
              </a:spcBef>
              <a:defRPr sz="2000" b="1"/>
            </a:pPr>
            <a:r>
              <a:t>To provide a long-lasting prosthesis, the practitioner must plan and fabricate a RR restoration with the same diligence used for conventional restorations. The techniques can be very rewarding but must be approached carefully.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Rectangle 2"/>
          <p:cNvSpPr txBox="1">
            <a:spLocks noGrp="1"/>
          </p:cNvSpPr>
          <p:nvPr>
            <p:ph type="title"/>
          </p:nvPr>
        </p:nvSpPr>
        <p:spPr>
          <a:xfrm>
            <a:off x="457200" y="152400"/>
            <a:ext cx="8229600" cy="533400"/>
          </a:xfrm>
          <a:prstGeom prst="rect">
            <a:avLst/>
          </a:prstGeom>
        </p:spPr>
        <p:txBody>
          <a:bodyPr/>
          <a:lstStyle>
            <a:lvl1pPr>
              <a:defRPr sz="2800">
                <a:solidFill>
                  <a:srgbClr val="FF0066"/>
                </a:solidFill>
              </a:defRPr>
            </a:lvl1pPr>
          </a:lstStyle>
          <a:p>
            <a:r>
              <a:t>REFERENCES</a:t>
            </a:r>
          </a:p>
        </p:txBody>
      </p:sp>
      <p:sp>
        <p:nvSpPr>
          <p:cNvPr id="570" name="Rectangle 3"/>
          <p:cNvSpPr txBox="1">
            <a:spLocks noGrp="1"/>
          </p:cNvSpPr>
          <p:nvPr>
            <p:ph type="body" idx="1"/>
          </p:nvPr>
        </p:nvSpPr>
        <p:spPr>
          <a:xfrm>
            <a:off x="228600" y="914400"/>
            <a:ext cx="8686800" cy="5486400"/>
          </a:xfrm>
          <a:prstGeom prst="rect">
            <a:avLst/>
          </a:prstGeom>
        </p:spPr>
        <p:txBody>
          <a:bodyPr/>
          <a:lstStyle/>
          <a:p>
            <a:pPr marL="609600" indent="-609600">
              <a:lnSpc>
                <a:spcPct val="130000"/>
              </a:lnSpc>
              <a:spcBef>
                <a:spcPts val="400"/>
              </a:spcBef>
              <a:defRPr sz="1800" b="1">
                <a:solidFill>
                  <a:srgbClr val="FF0066"/>
                </a:solidFill>
              </a:defRPr>
            </a:pPr>
            <a:r>
              <a:t>Caughman W.F et al</a:t>
            </a:r>
            <a:r>
              <a:rPr>
                <a:solidFill>
                  <a:srgbClr val="2F2B20"/>
                </a:solidFill>
              </a:rPr>
              <a:t>. A double mix cementation for improved esthetics of RBP.</a:t>
            </a:r>
          </a:p>
          <a:p>
            <a:pPr marL="609600" indent="-609600">
              <a:lnSpc>
                <a:spcPct val="130000"/>
              </a:lnSpc>
              <a:spcBef>
                <a:spcPts val="400"/>
              </a:spcBef>
              <a:defRPr sz="1800" b="1"/>
            </a:pPr>
            <a:r>
              <a:t> </a:t>
            </a:r>
            <a:r>
              <a:rPr>
                <a:solidFill>
                  <a:srgbClr val="FF3399"/>
                </a:solidFill>
              </a:rPr>
              <a:t>J Prosthet Dent. 1987; 58, 48.</a:t>
            </a:r>
          </a:p>
          <a:p>
            <a:pPr marL="609600" indent="-609600">
              <a:lnSpc>
                <a:spcPct val="130000"/>
              </a:lnSpc>
              <a:spcBef>
                <a:spcPts val="400"/>
              </a:spcBef>
              <a:defRPr sz="1800" b="1">
                <a:solidFill>
                  <a:srgbClr val="FF0066"/>
                </a:solidFill>
              </a:defRPr>
            </a:pPr>
            <a:r>
              <a:t>Doukoudakis A et al.</a:t>
            </a:r>
            <a:r>
              <a:rPr>
                <a:solidFill>
                  <a:srgbClr val="2F2B20"/>
                </a:solidFill>
              </a:rPr>
              <a:t> A new chemical method for etching metal frameworks of acid etched prosthesis. </a:t>
            </a:r>
          </a:p>
          <a:p>
            <a:pPr marL="609600" indent="-609600">
              <a:lnSpc>
                <a:spcPct val="130000"/>
              </a:lnSpc>
              <a:spcBef>
                <a:spcPts val="400"/>
              </a:spcBef>
              <a:defRPr sz="1800" b="1">
                <a:solidFill>
                  <a:srgbClr val="FF3399"/>
                </a:solidFill>
              </a:defRPr>
            </a:pPr>
            <a:r>
              <a:t>J Prosthet Dent 1987; 58, 421.</a:t>
            </a:r>
          </a:p>
          <a:p>
            <a:pPr marL="609600" indent="-609600">
              <a:lnSpc>
                <a:spcPct val="130000"/>
              </a:lnSpc>
              <a:spcBef>
                <a:spcPts val="400"/>
              </a:spcBef>
              <a:defRPr sz="1800" b="1">
                <a:solidFill>
                  <a:srgbClr val="FF0066"/>
                </a:solidFill>
              </a:defRPr>
            </a:pPr>
            <a:r>
              <a:t>Gerald McLaughlin</a:t>
            </a:r>
            <a:r>
              <a:rPr>
                <a:solidFill>
                  <a:srgbClr val="2F2B20"/>
                </a:solidFill>
              </a:rPr>
              <a:t>. Direct Bonded Retainers. J.B. Lippincott Company 1986.</a:t>
            </a:r>
          </a:p>
          <a:p>
            <a:pPr marL="609600" indent="-609600">
              <a:lnSpc>
                <a:spcPct val="130000"/>
              </a:lnSpc>
              <a:spcBef>
                <a:spcPts val="400"/>
              </a:spcBef>
              <a:defRPr sz="1800" b="1">
                <a:solidFill>
                  <a:srgbClr val="FF0066"/>
                </a:solidFill>
              </a:defRPr>
            </a:pPr>
            <a:r>
              <a:t>Goodacre C.J, Bernad G</a:t>
            </a:r>
            <a:r>
              <a:rPr>
                <a:solidFill>
                  <a:srgbClr val="2F2B20"/>
                </a:solidFill>
              </a:rPr>
              <a:t>, et al. Clinical complications in Fixed Prosthodontics. </a:t>
            </a:r>
          </a:p>
          <a:p>
            <a:pPr marL="609600" indent="-609600">
              <a:lnSpc>
                <a:spcPct val="130000"/>
              </a:lnSpc>
              <a:spcBef>
                <a:spcPts val="400"/>
              </a:spcBef>
              <a:defRPr sz="1800" b="1">
                <a:solidFill>
                  <a:srgbClr val="FF3399"/>
                </a:solidFill>
              </a:defRPr>
            </a:pPr>
            <a:r>
              <a:t>J. Prosthet Dent. 2003; 90, 31-41</a:t>
            </a:r>
            <a:r>
              <a:rPr>
                <a:solidFill>
                  <a:srgbClr val="2F2B20"/>
                </a:solidFill>
              </a:rPr>
              <a:t>.</a:t>
            </a:r>
          </a:p>
          <a:p>
            <a:pPr marL="609600" indent="-609600">
              <a:lnSpc>
                <a:spcPct val="130000"/>
              </a:lnSpc>
              <a:spcBef>
                <a:spcPts val="400"/>
              </a:spcBef>
              <a:defRPr sz="1800" b="1">
                <a:solidFill>
                  <a:srgbClr val="FF0066"/>
                </a:solidFill>
              </a:defRPr>
            </a:pPr>
            <a:r>
              <a:t>Kern M, Thompson V.P</a:t>
            </a:r>
            <a:r>
              <a:rPr>
                <a:solidFill>
                  <a:srgbClr val="2F2B20"/>
                </a:solidFill>
              </a:rPr>
              <a:t>. Bonding to glass infiltrate alumina ceramics adhesive methods and their durability. </a:t>
            </a:r>
          </a:p>
          <a:p>
            <a:pPr marL="609600" indent="-609600">
              <a:lnSpc>
                <a:spcPct val="130000"/>
              </a:lnSpc>
              <a:spcBef>
                <a:spcPts val="400"/>
              </a:spcBef>
              <a:defRPr sz="1800" b="1">
                <a:solidFill>
                  <a:srgbClr val="FF3399"/>
                </a:solidFill>
              </a:defRPr>
            </a:pPr>
            <a:r>
              <a:t>J Prosthet Dent 1995; 73, 240</a:t>
            </a:r>
            <a:r>
              <a:rPr b="0"/>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Rectangle 3"/>
          <p:cNvSpPr txBox="1">
            <a:spLocks noGrp="1"/>
          </p:cNvSpPr>
          <p:nvPr>
            <p:ph type="body" idx="1"/>
          </p:nvPr>
        </p:nvSpPr>
        <p:spPr>
          <a:xfrm>
            <a:off x="457200" y="685800"/>
            <a:ext cx="8229600" cy="6019800"/>
          </a:xfrm>
          <a:prstGeom prst="rect">
            <a:avLst/>
          </a:prstGeom>
        </p:spPr>
        <p:txBody>
          <a:bodyPr/>
          <a:lstStyle/>
          <a:p>
            <a:endParaRPr/>
          </a:p>
        </p:txBody>
      </p:sp>
      <p:sp>
        <p:nvSpPr>
          <p:cNvPr id="573" name="Rectangle 4"/>
          <p:cNvSpPr txBox="1"/>
          <p:nvPr/>
        </p:nvSpPr>
        <p:spPr>
          <a:xfrm>
            <a:off x="533400" y="1286862"/>
            <a:ext cx="8229600" cy="3998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nSpc>
                <a:spcPct val="130000"/>
              </a:lnSpc>
              <a:spcBef>
                <a:spcPts val="400"/>
              </a:spcBef>
              <a:buSzTx/>
              <a:buNone/>
              <a:tabLst>
                <a:tab pos="533400" algn="l"/>
                <a:tab pos="4686300" algn="l"/>
              </a:tabLst>
              <a:defRPr sz="1800" b="1">
                <a:solidFill>
                  <a:srgbClr val="FF0066"/>
                </a:solidFill>
              </a:defRPr>
            </a:pPr>
            <a:r>
              <a:t>Livaditis G.A</a:t>
            </a:r>
            <a:r>
              <a:rPr>
                <a:solidFill>
                  <a:srgbClr val="FFFFFF"/>
                </a:solidFill>
              </a:rPr>
              <a:t>. </a:t>
            </a:r>
            <a:r>
              <a:rPr>
                <a:solidFill>
                  <a:srgbClr val="2F2B20"/>
                </a:solidFill>
              </a:rPr>
              <a:t>Chemical etching system for creating micromechanical retention in resin- bonded retainers. J Prosthet Dent 1987; 56, 181.</a:t>
            </a:r>
            <a:endParaRPr>
              <a:solidFill>
                <a:srgbClr val="FFFFFF"/>
              </a:solidFill>
            </a:endParaRPr>
          </a:p>
          <a:p>
            <a:pPr>
              <a:lnSpc>
                <a:spcPct val="130000"/>
              </a:lnSpc>
              <a:spcBef>
                <a:spcPts val="400"/>
              </a:spcBef>
              <a:buSzTx/>
              <a:buNone/>
              <a:tabLst>
                <a:tab pos="533400" algn="l"/>
                <a:tab pos="4686300" algn="l"/>
              </a:tabLst>
              <a:defRPr sz="1800" b="1">
                <a:solidFill>
                  <a:srgbClr val="FF0066"/>
                </a:solidFill>
              </a:defRPr>
            </a:pPr>
            <a:r>
              <a:t>Malone W.F.P, Roth D.I</a:t>
            </a:r>
            <a:r>
              <a:rPr>
                <a:solidFill>
                  <a:srgbClr val="2F2B20"/>
                </a:solidFill>
              </a:rPr>
              <a:t>.  Tylman’s Theory and Practice of fixed Prosthodontics. VIII Edition, AIPD publications, page 219.</a:t>
            </a:r>
            <a:endParaRPr>
              <a:solidFill>
                <a:srgbClr val="FFFFFF"/>
              </a:solidFill>
            </a:endParaRPr>
          </a:p>
          <a:p>
            <a:pPr>
              <a:lnSpc>
                <a:spcPct val="130000"/>
              </a:lnSpc>
              <a:spcBef>
                <a:spcPts val="400"/>
              </a:spcBef>
              <a:buSzTx/>
              <a:buNone/>
              <a:tabLst>
                <a:tab pos="533400" algn="l"/>
                <a:tab pos="4686300" algn="l"/>
              </a:tabLst>
              <a:defRPr sz="1800" b="1">
                <a:solidFill>
                  <a:srgbClr val="FF0066"/>
                </a:solidFill>
              </a:defRPr>
            </a:pPr>
            <a:r>
              <a:t>Richard Simonsen, Van Thompson, Gerald Barrack</a:t>
            </a:r>
            <a:r>
              <a:rPr>
                <a:solidFill>
                  <a:srgbClr val="2F2B20"/>
                </a:solidFill>
              </a:rPr>
              <a:t>. Etched cast restorations: Clinical and Laboratory Techniques. Quintessence Publication 1983.</a:t>
            </a:r>
            <a:endParaRPr>
              <a:solidFill>
                <a:srgbClr val="FFFFFF"/>
              </a:solidFill>
            </a:endParaRPr>
          </a:p>
          <a:p>
            <a:pPr>
              <a:lnSpc>
                <a:spcPct val="130000"/>
              </a:lnSpc>
              <a:spcBef>
                <a:spcPts val="400"/>
              </a:spcBef>
              <a:buSzTx/>
              <a:buNone/>
              <a:tabLst>
                <a:tab pos="533400" algn="l"/>
                <a:tab pos="4686300" algn="l"/>
              </a:tabLst>
              <a:defRPr sz="1800" b="1">
                <a:solidFill>
                  <a:srgbClr val="FF0066"/>
                </a:solidFill>
              </a:defRPr>
            </a:pPr>
            <a:r>
              <a:t>Rosenstiel, Land, Fujimoto</a:t>
            </a:r>
            <a:r>
              <a:rPr>
                <a:solidFill>
                  <a:srgbClr val="2F2B20"/>
                </a:solidFill>
              </a:rPr>
              <a:t>. Contemperory Fixed Prosthodontics, III edition, Mosby Company, 2001, page 673.</a:t>
            </a:r>
            <a:endParaRPr>
              <a:solidFill>
                <a:srgbClr val="FFFFFF"/>
              </a:solidFill>
            </a:endParaRPr>
          </a:p>
          <a:p>
            <a:pPr>
              <a:lnSpc>
                <a:spcPct val="130000"/>
              </a:lnSpc>
              <a:spcBef>
                <a:spcPts val="400"/>
              </a:spcBef>
              <a:buSzTx/>
              <a:buNone/>
              <a:tabLst>
                <a:tab pos="533400" algn="l"/>
                <a:tab pos="4686300" algn="l"/>
              </a:tabLst>
              <a:defRPr sz="1800" b="1">
                <a:solidFill>
                  <a:srgbClr val="FF0066"/>
                </a:solidFill>
              </a:defRPr>
            </a:pPr>
            <a:r>
              <a:t>Salam Sakal M.A et al</a:t>
            </a:r>
            <a:r>
              <a:rPr>
                <a:solidFill>
                  <a:srgbClr val="2F2B20"/>
                </a:solidFill>
              </a:rPr>
              <a:t>. Effect of tooth preparation design on bond strengths of RBP.J Prosthet Dent</a:t>
            </a:r>
            <a:r>
              <a:rPr b="0">
                <a:solidFill>
                  <a:srgbClr val="2F2B20"/>
                </a:solidFill>
              </a:rPr>
              <a:t> 1997; 77, 243.</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Rectangle 3"/>
          <p:cNvSpPr txBox="1">
            <a:spLocks noGrp="1"/>
          </p:cNvSpPr>
          <p:nvPr>
            <p:ph type="body" idx="1"/>
          </p:nvPr>
        </p:nvSpPr>
        <p:spPr>
          <a:xfrm>
            <a:off x="457200" y="304798"/>
            <a:ext cx="8229600" cy="5821367"/>
          </a:xfrm>
          <a:prstGeom prst="rect">
            <a:avLst/>
          </a:prstGeom>
        </p:spPr>
        <p:txBody>
          <a:bodyPr/>
          <a:lstStyle/>
          <a:p>
            <a:pPr marL="609600" indent="-609600">
              <a:lnSpc>
                <a:spcPct val="180000"/>
              </a:lnSpc>
              <a:spcBef>
                <a:spcPts val="400"/>
              </a:spcBef>
              <a:defRPr sz="2000" b="1">
                <a:solidFill>
                  <a:srgbClr val="FF0066"/>
                </a:solidFill>
              </a:defRPr>
            </a:pPr>
            <a:r>
              <a:t>Shillinburg T</a:t>
            </a:r>
            <a:r>
              <a:rPr>
                <a:solidFill>
                  <a:srgbClr val="090424"/>
                </a:solidFill>
              </a:rPr>
              <a:t>. Fundamentals of Fixed Prosthodontics, II edition, Quintessence publication, 2001, page 565.</a:t>
            </a:r>
          </a:p>
          <a:p>
            <a:pPr marL="609600" indent="-609600">
              <a:lnSpc>
                <a:spcPct val="180000"/>
              </a:lnSpc>
              <a:spcBef>
                <a:spcPts val="400"/>
              </a:spcBef>
              <a:defRPr sz="2000" b="1">
                <a:solidFill>
                  <a:srgbClr val="FF0066"/>
                </a:solidFill>
              </a:defRPr>
            </a:pPr>
            <a:r>
              <a:t>Wood M et al.</a:t>
            </a:r>
            <a:r>
              <a:rPr>
                <a:solidFill>
                  <a:srgbClr val="090424"/>
                </a:solidFill>
              </a:rPr>
              <a:t> Resin Bonded FPD’s II- Clinical findings related to prosthodontic characteristic after approximately 10 years. </a:t>
            </a:r>
            <a:r>
              <a:rPr>
                <a:solidFill>
                  <a:srgbClr val="FF3399"/>
                </a:solidFill>
              </a:rPr>
              <a:t>J Prosthet Dent. 1996; 76, 368.</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Rectangle 2"/>
          <p:cNvSpPr txBox="1">
            <a:spLocks noGrp="1"/>
          </p:cNvSpPr>
          <p:nvPr>
            <p:ph type="title"/>
          </p:nvPr>
        </p:nvSpPr>
        <p:spPr>
          <a:xfrm>
            <a:off x="457200" y="274638"/>
            <a:ext cx="7620000" cy="1143002"/>
          </a:xfrm>
          <a:prstGeom prst="rect">
            <a:avLst/>
          </a:prstGeom>
        </p:spPr>
        <p:txBody>
          <a:bodyPr/>
          <a:lstStyle/>
          <a:p>
            <a:endParaRPr/>
          </a:p>
        </p:txBody>
      </p:sp>
      <p:sp>
        <p:nvSpPr>
          <p:cNvPr id="578" name="Rectangle 9"/>
          <p:cNvSpPr txBox="1">
            <a:spLocks noGrp="1"/>
          </p:cNvSpPr>
          <p:nvPr>
            <p:ph type="body" idx="1"/>
          </p:nvPr>
        </p:nvSpPr>
        <p:spPr>
          <a:prstGeom prst="rect">
            <a:avLst/>
          </a:prstGeom>
        </p:spPr>
        <p:txBody>
          <a:bodyPr/>
          <a:lstStyle/>
          <a:p>
            <a:endParaRPr/>
          </a:p>
        </p:txBody>
      </p:sp>
      <p:sp>
        <p:nvSpPr>
          <p:cNvPr id="579" name="Rectangle 7"/>
          <p:cNvSpPr txBox="1"/>
          <p:nvPr/>
        </p:nvSpPr>
        <p:spPr>
          <a:xfrm>
            <a:off x="3276600" y="2667000"/>
            <a:ext cx="3886200" cy="358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400"/>
              </a:spcBef>
              <a:buClr>
                <a:srgbClr val="D25814"/>
              </a:buClr>
              <a:defRPr sz="1800">
                <a:solidFill>
                  <a:srgbClr val="2F2B20"/>
                </a:solidFill>
                <a:effectLst>
                  <a:outerShdw blurRad="38100" dist="38100" dir="2700000" rotWithShape="0">
                    <a:srgbClr val="FFFFFF"/>
                  </a:outerShdw>
                </a:effectLst>
                <a:latin typeface="Garamond"/>
                <a:ea typeface="Garamond"/>
                <a:cs typeface="Garamond"/>
                <a:sym typeface="Garamond"/>
              </a:defRPr>
            </a:lvl1pPr>
          </a:lstStyle>
          <a:p>
            <a:r>
              <a:t>THNK YOU</a:t>
            </a:r>
          </a:p>
        </p:txBody>
      </p:sp>
      <p:pic>
        <p:nvPicPr>
          <p:cNvPr id="580" name="Picture 10" descr="Picture 10"/>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581" name="Rectangle 11"/>
          <p:cNvSpPr txBox="1"/>
          <p:nvPr/>
        </p:nvSpPr>
        <p:spPr>
          <a:xfrm>
            <a:off x="2819400" y="1371600"/>
            <a:ext cx="4114800" cy="866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342900" indent="-342900">
              <a:spcBef>
                <a:spcPts val="1000"/>
              </a:spcBef>
              <a:buSzTx/>
              <a:buNone/>
              <a:defRPr sz="4400" b="1">
                <a:solidFill>
                  <a:srgbClr val="002827"/>
                </a:solidFill>
                <a:latin typeface="Comic Sans MS"/>
                <a:ea typeface="Comic Sans MS"/>
                <a:cs typeface="Comic Sans MS"/>
                <a:sym typeface="Comic Sans MS"/>
              </a:defRPr>
            </a:lvl1pPr>
          </a:lstStyle>
          <a:p>
            <a:r>
              <a:t>THANK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2"/>
          <p:cNvSpPr txBox="1">
            <a:spLocks noGrp="1"/>
          </p:cNvSpPr>
          <p:nvPr>
            <p:ph type="title"/>
          </p:nvPr>
        </p:nvSpPr>
        <p:spPr>
          <a:xfrm>
            <a:off x="457200" y="274638"/>
            <a:ext cx="7620000" cy="1143002"/>
          </a:xfrm>
          <a:prstGeom prst="rect">
            <a:avLst/>
          </a:prstGeom>
        </p:spPr>
        <p:txBody>
          <a:bodyPr/>
          <a:lstStyle>
            <a:lvl1pPr>
              <a:defRPr sz="3200" b="1">
                <a:solidFill>
                  <a:srgbClr val="FF0066"/>
                </a:solidFill>
              </a:defRPr>
            </a:lvl1pPr>
          </a:lstStyle>
          <a:p>
            <a:r>
              <a:t>TYPES OF ACID ETCHING</a:t>
            </a:r>
          </a:p>
        </p:txBody>
      </p:sp>
      <p:grpSp>
        <p:nvGrpSpPr>
          <p:cNvPr id="309" name="Picture 4"/>
          <p:cNvGrpSpPr/>
          <p:nvPr/>
        </p:nvGrpSpPr>
        <p:grpSpPr>
          <a:xfrm>
            <a:off x="1066800" y="1676400"/>
            <a:ext cx="2784475" cy="1828800"/>
            <a:chOff x="0" y="0"/>
            <a:chExt cx="2784475" cy="1828800"/>
          </a:xfrm>
        </p:grpSpPr>
        <p:sp>
          <p:nvSpPr>
            <p:cNvPr id="307" name="Rectangle"/>
            <p:cNvSpPr/>
            <p:nvPr/>
          </p:nvSpPr>
          <p:spPr>
            <a:xfrm>
              <a:off x="0" y="0"/>
              <a:ext cx="2784475" cy="1828800"/>
            </a:xfrm>
            <a:prstGeom prst="rect">
              <a:avLst/>
            </a:prstGeom>
            <a:solidFill>
              <a:srgbClr val="675E47"/>
            </a:solidFill>
            <a:ln w="12700" cap="flat">
              <a:noFill/>
              <a:miter lim="400000"/>
            </a:ln>
            <a:effectLst/>
          </p:spPr>
          <p:txBody>
            <a:bodyPr wrap="square" lIns="45718" tIns="45718" rIns="45718" bIns="45718" numCol="1" anchor="t">
              <a:noAutofit/>
            </a:bodyPr>
            <a:lstStyle/>
            <a:p>
              <a:endParaRPr/>
            </a:p>
          </p:txBody>
        </p:sp>
        <p:pic>
          <p:nvPicPr>
            <p:cNvPr id="308" name="image5.jpeg" descr="image5.jpeg"/>
            <p:cNvPicPr>
              <a:picLocks noChangeAspect="1"/>
            </p:cNvPicPr>
            <p:nvPr/>
          </p:nvPicPr>
          <p:blipFill>
            <a:blip r:embed="rId2">
              <a:extLst/>
            </a:blip>
            <a:srcRect l="42683" t="13956" r="8620" b="65152"/>
            <a:stretch>
              <a:fillRect/>
            </a:stretch>
          </p:blipFill>
          <p:spPr>
            <a:xfrm>
              <a:off x="0" y="0"/>
              <a:ext cx="2784475" cy="1828800"/>
            </a:xfrm>
            <a:prstGeom prst="rect">
              <a:avLst/>
            </a:prstGeom>
            <a:ln w="28575" cap="flat">
              <a:solidFill>
                <a:srgbClr val="2F2B20"/>
              </a:solidFill>
              <a:prstDash val="solid"/>
              <a:miter lim="800000"/>
            </a:ln>
            <a:effectLst/>
          </p:spPr>
        </p:pic>
      </p:grpSp>
      <p:grpSp>
        <p:nvGrpSpPr>
          <p:cNvPr id="312" name="Picture 5"/>
          <p:cNvGrpSpPr/>
          <p:nvPr/>
        </p:nvGrpSpPr>
        <p:grpSpPr>
          <a:xfrm>
            <a:off x="5638800" y="1752600"/>
            <a:ext cx="2667000" cy="1981200"/>
            <a:chOff x="0" y="0"/>
            <a:chExt cx="2667000" cy="1981200"/>
          </a:xfrm>
        </p:grpSpPr>
        <p:sp>
          <p:nvSpPr>
            <p:cNvPr id="310" name="Rectangle"/>
            <p:cNvSpPr/>
            <p:nvPr/>
          </p:nvSpPr>
          <p:spPr>
            <a:xfrm>
              <a:off x="0" y="0"/>
              <a:ext cx="2667000" cy="1981200"/>
            </a:xfrm>
            <a:prstGeom prst="rect">
              <a:avLst/>
            </a:prstGeom>
            <a:solidFill>
              <a:srgbClr val="2F2B20"/>
            </a:solidFill>
            <a:ln w="12700" cap="flat">
              <a:noFill/>
              <a:miter lim="400000"/>
            </a:ln>
            <a:effectLst/>
          </p:spPr>
          <p:txBody>
            <a:bodyPr wrap="square" lIns="45718" tIns="45718" rIns="45718" bIns="45718" numCol="1" anchor="t">
              <a:noAutofit/>
            </a:bodyPr>
            <a:lstStyle/>
            <a:p>
              <a:endParaRPr/>
            </a:p>
          </p:txBody>
        </p:sp>
        <p:pic>
          <p:nvPicPr>
            <p:cNvPr id="311" name="image5.jpeg" descr="image5.jpeg"/>
            <p:cNvPicPr>
              <a:picLocks noChangeAspect="1"/>
            </p:cNvPicPr>
            <p:nvPr/>
          </p:nvPicPr>
          <p:blipFill>
            <a:blip r:embed="rId2">
              <a:extLst/>
            </a:blip>
            <a:srcRect l="40443" t="37650" r="7632" b="37268"/>
            <a:stretch>
              <a:fillRect/>
            </a:stretch>
          </p:blipFill>
          <p:spPr>
            <a:xfrm>
              <a:off x="0" y="0"/>
              <a:ext cx="2667000" cy="1981200"/>
            </a:xfrm>
            <a:prstGeom prst="rect">
              <a:avLst/>
            </a:prstGeom>
            <a:ln w="28575" cap="flat">
              <a:solidFill>
                <a:srgbClr val="2F2B20"/>
              </a:solidFill>
              <a:prstDash val="solid"/>
              <a:miter lim="800000"/>
            </a:ln>
            <a:effectLst/>
          </p:spPr>
        </p:pic>
      </p:grpSp>
      <p:pic>
        <p:nvPicPr>
          <p:cNvPr id="313" name="Picture 6" descr="Picture 6"/>
          <p:cNvPicPr>
            <a:picLocks noChangeAspect="1"/>
          </p:cNvPicPr>
          <p:nvPr/>
        </p:nvPicPr>
        <p:blipFill>
          <a:blip r:embed="rId3">
            <a:extLst/>
          </a:blip>
          <a:srcRect l="3836" t="9004" r="47506" b="64089"/>
          <a:stretch>
            <a:fillRect/>
          </a:stretch>
        </p:blipFill>
        <p:spPr>
          <a:xfrm>
            <a:off x="5638798" y="4343400"/>
            <a:ext cx="2820990" cy="1828802"/>
          </a:xfrm>
          <a:prstGeom prst="rect">
            <a:avLst/>
          </a:prstGeom>
          <a:ln w="28575">
            <a:solidFill>
              <a:srgbClr val="2F2B20"/>
            </a:solidFill>
            <a:miter/>
          </a:ln>
        </p:spPr>
      </p:pic>
      <p:pic>
        <p:nvPicPr>
          <p:cNvPr id="314" name="Picture 7" descr="Picture 7"/>
          <p:cNvPicPr>
            <a:picLocks noChangeAspect="1"/>
          </p:cNvPicPr>
          <p:nvPr/>
        </p:nvPicPr>
        <p:blipFill>
          <a:blip r:embed="rId4">
            <a:extLst/>
          </a:blip>
          <a:srcRect l="41734" t="64635" r="6038" b="8159"/>
          <a:stretch>
            <a:fillRect/>
          </a:stretch>
        </p:blipFill>
        <p:spPr>
          <a:xfrm>
            <a:off x="1143000" y="4191000"/>
            <a:ext cx="2743201" cy="1981202"/>
          </a:xfrm>
          <a:prstGeom prst="rect">
            <a:avLst/>
          </a:prstGeom>
          <a:ln w="28575">
            <a:solidFill>
              <a:srgbClr val="2F2B20"/>
            </a:solidFill>
            <a:miter/>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2"/>
          <p:cNvSpPr txBox="1">
            <a:spLocks noGrp="1"/>
          </p:cNvSpPr>
          <p:nvPr>
            <p:ph type="title"/>
          </p:nvPr>
        </p:nvSpPr>
        <p:spPr>
          <a:xfrm>
            <a:off x="457200" y="274638"/>
            <a:ext cx="7620000" cy="1143002"/>
          </a:xfrm>
          <a:prstGeom prst="rect">
            <a:avLst/>
          </a:prstGeom>
        </p:spPr>
        <p:txBody>
          <a:bodyPr/>
          <a:lstStyle/>
          <a:p>
            <a:endParaRPr/>
          </a:p>
        </p:txBody>
      </p:sp>
      <p:sp>
        <p:nvSpPr>
          <p:cNvPr id="317" name="Rectangle 3"/>
          <p:cNvSpPr txBox="1">
            <a:spLocks noGrp="1"/>
          </p:cNvSpPr>
          <p:nvPr>
            <p:ph type="body" idx="1"/>
          </p:nvPr>
        </p:nvSpPr>
        <p:spPr>
          <a:xfrm>
            <a:off x="457200" y="380998"/>
            <a:ext cx="8229600" cy="5745167"/>
          </a:xfrm>
          <a:prstGeom prst="rect">
            <a:avLst/>
          </a:prstGeom>
        </p:spPr>
        <p:txBody>
          <a:bodyPr/>
          <a:lstStyle/>
          <a:p>
            <a:r>
              <a:t>                 </a:t>
            </a:r>
          </a:p>
          <a:p>
            <a:endParaRPr/>
          </a:p>
          <a:p>
            <a:endParaRPr/>
          </a:p>
          <a:p>
            <a:pPr>
              <a:spcBef>
                <a:spcPts val="1100"/>
              </a:spcBef>
            </a:pPr>
            <a:r>
              <a:t>                      </a:t>
            </a:r>
            <a:r>
              <a:rPr sz="4800" b="1" u="sng">
                <a:solidFill>
                  <a:srgbClr val="FF0066"/>
                </a:solidFill>
                <a:effectLst>
                  <a:outerShdw blurRad="38100" dist="38100" dir="2700000" rotWithShape="0">
                    <a:srgbClr val="000000"/>
                  </a:outerShdw>
                </a:effectLst>
                <a:latin typeface="Comic Sans MS"/>
                <a:ea typeface="Comic Sans MS"/>
                <a:cs typeface="Comic Sans MS"/>
                <a:sym typeface="Comic Sans MS"/>
              </a:rPr>
              <a:t>HISTORY…..</a:t>
            </a:r>
          </a:p>
        </p:txBody>
      </p:sp>
      <p:pic>
        <p:nvPicPr>
          <p:cNvPr id="318" name="Picture 6" descr="Picture 6"/>
          <p:cNvPicPr>
            <a:picLocks noChangeAspect="1"/>
          </p:cNvPicPr>
          <p:nvPr/>
        </p:nvPicPr>
        <p:blipFill>
          <a:blip r:embed="rId2">
            <a:extLst/>
          </a:blip>
          <a:stretch>
            <a:fillRect/>
          </a:stretch>
        </p:blipFill>
        <p:spPr>
          <a:xfrm>
            <a:off x="1066800" y="1371600"/>
            <a:ext cx="1476375" cy="181769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MJ DISORDERS">
  <a:themeElements>
    <a:clrScheme name="TMJ DISORDERS">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TMJ DISORDERS">
      <a:majorFont>
        <a:latin typeface="Arial"/>
        <a:ea typeface="Arial"/>
        <a:cs typeface="Arial"/>
      </a:majorFont>
      <a:minorFont>
        <a:latin typeface="Helvetica"/>
        <a:ea typeface="Helvetica"/>
        <a:cs typeface="Helvetica"/>
      </a:minorFont>
    </a:fontScheme>
    <a:fmtScheme name="TMJ DISOR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MJ DISORDERS">
  <a:themeElements>
    <a:clrScheme name="TMJ DISORDERS">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TMJ DISORDERS">
      <a:majorFont>
        <a:latin typeface="Arial"/>
        <a:ea typeface="Arial"/>
        <a:cs typeface="Arial"/>
      </a:majorFont>
      <a:minorFont>
        <a:latin typeface="Helvetica"/>
        <a:ea typeface="Helvetica"/>
        <a:cs typeface="Helvetica"/>
      </a:minorFont>
    </a:fontScheme>
    <a:fmtScheme name="TMJ DISORD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700"/>
          </a:spcBef>
          <a:spcAft>
            <a:spcPts val="0"/>
          </a:spcAft>
          <a:buClrTx/>
          <a:buSzPct val="100000"/>
          <a:buFontTx/>
          <a:buChar char="•"/>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2413</Words>
  <Application>Microsoft Office PowerPoint</Application>
  <PresentationFormat>On-screen Show (4:3)</PresentationFormat>
  <Paragraphs>442</Paragraphs>
  <Slides>75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Cambria</vt:lpstr>
      <vt:lpstr>Comic Sans MS</vt:lpstr>
      <vt:lpstr>Garamond</vt:lpstr>
      <vt:lpstr>TMJ DISORDERS</vt:lpstr>
      <vt:lpstr>PowerPoint Presentation</vt:lpstr>
      <vt:lpstr>CONTENTS</vt:lpstr>
      <vt:lpstr>PowerPoint Presentation</vt:lpstr>
      <vt:lpstr>PowerPoint Presentation</vt:lpstr>
      <vt:lpstr>PowerPoint Presentation</vt:lpstr>
      <vt:lpstr>ACID ETCHING OF ENAMEL </vt:lpstr>
      <vt:lpstr>PowerPoint Presentation</vt:lpstr>
      <vt:lpstr>TYPES OF ACID ETCHING</vt:lpstr>
      <vt:lpstr>PowerPoint Presentation</vt:lpstr>
      <vt:lpstr>HISTORY OF RESIN BONDED PROSTHESIS </vt:lpstr>
      <vt:lpstr>BONDED PONTICS</vt:lpstr>
      <vt:lpstr>NATURAL TOOTH PONTIC </vt:lpstr>
      <vt:lpstr>DISADVANTAGES</vt:lpstr>
      <vt:lpstr>CAST PERFORATED RESIN – RETAINED FPD’S (MECHANICAL RETENTION) </vt:lpstr>
      <vt:lpstr>PowerPoint Presentation</vt:lpstr>
      <vt:lpstr>PowerPoint Presentation</vt:lpstr>
      <vt:lpstr>ETCHED CAST RESIN – RETAINED FPD’S  ( MICROMECHANICAL RETENTION ) </vt:lpstr>
      <vt:lpstr>ETCHING TECHNIQUES</vt:lpstr>
      <vt:lpstr>ETCHING APPARATUS</vt:lpstr>
      <vt:lpstr>ELECTROCHEMICAL ETCHING   2 STEP ETCHING PROCESS </vt:lpstr>
      <vt:lpstr>ONE STEP ETCHING PROCESS</vt:lpstr>
      <vt:lpstr>DRAWBACKS</vt:lpstr>
      <vt:lpstr>NON ELECTROCHEMICAL ETCHING</vt:lpstr>
      <vt:lpstr>PowerPoint Presentation</vt:lpstr>
      <vt:lpstr>SOCKWELL TYPE </vt:lpstr>
      <vt:lpstr>MACROSCOPIC MECHANICAL RETENTION RESIN – RETAINED FPD’S  </vt:lpstr>
      <vt:lpstr>PowerPoint Presentation</vt:lpstr>
      <vt:lpstr>CAST MESH FPD’S</vt:lpstr>
      <vt:lpstr>DRAWBACKS</vt:lpstr>
      <vt:lpstr>CHEMICAL BONDING RESIN- RETAINED FPD’S</vt:lpstr>
      <vt:lpstr>ADHESION BRIDGES</vt:lpstr>
      <vt:lpstr>SILICOATER CLASSICAL</vt:lpstr>
      <vt:lpstr>ROCATEC SYSTEM</vt:lpstr>
      <vt:lpstr>TIN PLATING </vt:lpstr>
      <vt:lpstr>FIBRE REINFORCED COMPOSITE RESIN FPD’S</vt:lpstr>
      <vt:lpstr>TYPES OF FIBRES</vt:lpstr>
      <vt:lpstr>    </vt:lpstr>
      <vt:lpstr>FUNG BRIDGE   </vt:lpstr>
      <vt:lpstr>PowerPoint Presentation</vt:lpstr>
      <vt:lpstr>PowerPoint Presentation</vt:lpstr>
      <vt:lpstr>PowerPoint Presentation</vt:lpstr>
      <vt:lpstr>PowerPoint Presentation</vt:lpstr>
      <vt:lpstr>Williams V.D, Dremon D.G et al (1982)</vt:lpstr>
      <vt:lpstr>PowerPoint Presentation</vt:lpstr>
      <vt:lpstr>TANAKA T. ET AL (1986)  </vt:lpstr>
      <vt:lpstr>ADVANTAGES </vt:lpstr>
      <vt:lpstr>DISADVANTAGES</vt:lpstr>
      <vt:lpstr>INDICATIONS </vt:lpstr>
      <vt:lpstr>CONTRAINDICATIONS</vt:lpstr>
      <vt:lpstr>SELECTION OF ABUTMENTS </vt:lpstr>
      <vt:lpstr>BUR SELECTION </vt:lpstr>
      <vt:lpstr>ANTERIOR DESIGN PRINCIPLES</vt:lpstr>
      <vt:lpstr>ANTERIOR TOOTH PREPARATION </vt:lpstr>
      <vt:lpstr>POSTERIOR DESIGN PRINCIPLES</vt:lpstr>
      <vt:lpstr> POSTERIOR TOOTH PREPARATION </vt:lpstr>
      <vt:lpstr>IMPRESSION PROCEDURE </vt:lpstr>
      <vt:lpstr>LAB PROCEDURE </vt:lpstr>
      <vt:lpstr>TRY IN </vt:lpstr>
      <vt:lpstr>BONDING </vt:lpstr>
      <vt:lpstr>BONDING AGENTS </vt:lpstr>
      <vt:lpstr>PANAVIA </vt:lpstr>
      <vt:lpstr>PowerPoint Presentation</vt:lpstr>
      <vt:lpstr>C&amp;B METABOND</vt:lpstr>
      <vt:lpstr>PowerPoint Presentation</vt:lpstr>
      <vt:lpstr>LONGEVITY AND SCOPE</vt:lpstr>
      <vt:lpstr>The most common resin- bonded prosthesis complications are shown below.  (Goodacre C.J, Bernad G, et al)  </vt:lpstr>
      <vt:lpstr>POSTOPERATIVE CARE</vt:lpstr>
      <vt:lpstr>PowerPoint Presentation</vt:lpstr>
      <vt:lpstr>PowerPoint Presentation</vt:lpstr>
      <vt:lpstr>SUMMARY</vt:lpstr>
      <vt:lpstr>CONCLUSION</vt:lpstr>
      <vt:lpstr>REFERENCES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1</cp:revision>
  <dcterms:modified xsi:type="dcterms:W3CDTF">2023-01-04T19:49:58Z</dcterms:modified>
</cp:coreProperties>
</file>